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9" r:id="rId3"/>
    <p:sldId id="286" r:id="rId4"/>
    <p:sldId id="359" r:id="rId5"/>
    <p:sldId id="351" r:id="rId6"/>
    <p:sldId id="352" r:id="rId7"/>
    <p:sldId id="353" r:id="rId8"/>
    <p:sldId id="355" r:id="rId9"/>
    <p:sldId id="356" r:id="rId10"/>
    <p:sldId id="360" r:id="rId11"/>
    <p:sldId id="350" r:id="rId12"/>
    <p:sldId id="357" r:id="rId13"/>
    <p:sldId id="363" r:id="rId14"/>
    <p:sldId id="361" r:id="rId15"/>
  </p:sldIdLst>
  <p:sldSz cx="9144000" cy="6858000" type="screen4x3"/>
  <p:notesSz cx="6799263" cy="9929813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ga.Priede" initials="A" lastIdx="1" clrIdx="0">
    <p:extLst>
      <p:ext uri="{19B8F6BF-5375-455C-9EA6-DF929625EA0E}">
        <p15:presenceInfo xmlns:p15="http://schemas.microsoft.com/office/powerpoint/2012/main" userId="Aiga.Prie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4B"/>
    <a:srgbClr val="3E7259"/>
    <a:srgbClr val="333333"/>
    <a:srgbClr val="435D1D"/>
    <a:srgbClr val="BEDC91"/>
    <a:srgbClr val="CCFF99"/>
    <a:srgbClr val="61862A"/>
    <a:srgbClr val="C71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3" autoAdjust="0"/>
  </p:normalViewPr>
  <p:slideViewPr>
    <p:cSldViewPr showGuides="1">
      <p:cViewPr varScale="1">
        <p:scale>
          <a:sx n="86" d="100"/>
          <a:sy n="86" d="100"/>
        </p:scale>
        <p:origin x="13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37D256C-0AE2-457B-B1E6-FE87B36C65B2}" type="datetimeFigureOut">
              <a:rPr lang="lv-LV"/>
              <a:pPr>
                <a:defRPr/>
              </a:pPr>
              <a:t>27.10.2023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70BDDF-F12E-41F3-9968-E992F4A984A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8834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1F430F8-EA98-43D4-BF6F-23123DA738DF}" type="datetimeFigureOut">
              <a:rPr lang="lv-LV"/>
              <a:pPr>
                <a:defRPr/>
              </a:pPr>
              <a:t>27.10.2023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6773BF-B0E2-4792-A2E6-8E611DA5CFE1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620950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2120"/>
            <a:ext cx="9144000" cy="5135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8DCC3-E6D6-4F33-95A1-56E2EEA42246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3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7838C-4F01-4DFC-AFF6-95E0551C9B09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50497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B7C15-5C8C-46D8-AF31-1F93A917E23F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27479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2120"/>
            <a:ext cx="9144000" cy="5135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54400-4D54-4EC3-82D0-0D723EDEB417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10083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C4FD5-0AF4-4423-8AFF-70FB72FDB639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9582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75B35-CDE1-419F-BE62-9D04130C2A6B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88064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69E2-F10F-463A-9E2F-937195EE45E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69327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12AA8-BF1B-4703-A282-63E22B27D70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64186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C3795-FC6A-429A-8A6D-CDA2182D45DF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30693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F6408-3A90-4BF0-8CC0-94CDD468C6FD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3499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89642-FF36-4C8B-B09E-B64F6170412D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67051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/>
              <a:t>Click to edit Master text styles</a:t>
            </a:r>
          </a:p>
          <a:p>
            <a:pPr lvl="1"/>
            <a:r>
              <a:rPr lang="lv-LV" altLang="lv-LV"/>
              <a:t>Second level</a:t>
            </a:r>
          </a:p>
          <a:p>
            <a:pPr lvl="2"/>
            <a:r>
              <a:rPr lang="lv-LV" altLang="lv-LV"/>
              <a:t>Third level</a:t>
            </a:r>
          </a:p>
          <a:p>
            <a:pPr lvl="3"/>
            <a:r>
              <a:rPr lang="lv-LV" altLang="lv-LV"/>
              <a:t>Fourth level</a:t>
            </a:r>
          </a:p>
          <a:p>
            <a:pPr lvl="4"/>
            <a:r>
              <a:rPr lang="lv-LV" altLang="lv-LV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lv-LV"/>
              <a:t>Tukšanās ar daudzdzīvokļu dzīvojamo māju īpašniekiem par māju pārvaldīšanas un apsaimniekošanas jautājumiem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7FF27AE-FF92-479F-9A0F-670DF73F0389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66" r="16109"/>
          <a:stretch>
            <a:fillRect/>
          </a:stretch>
        </p:blipFill>
        <p:spPr bwMode="auto">
          <a:xfrm>
            <a:off x="0" y="765175"/>
            <a:ext cx="91440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1043608" y="2708920"/>
            <a:ext cx="72723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lv-LV" altLang="lv-LV" sz="4000" b="1" dirty="0">
                <a:solidFill>
                  <a:srgbClr val="00874B"/>
                </a:solidFill>
                <a:latin typeface="+mn-lt"/>
              </a:rPr>
              <a:t>Dzīvojamo māju pārvaldīšanas pamatnostādnes</a:t>
            </a:r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329606D7-3A44-F662-EECD-D0F6902D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6245225"/>
            <a:ext cx="5624264" cy="476250"/>
          </a:xfrm>
        </p:spPr>
        <p:txBody>
          <a:bodyPr/>
          <a:lstStyle/>
          <a:p>
            <a:pPr algn="l">
              <a:defRPr/>
            </a:pPr>
            <a:r>
              <a:rPr lang="lv-LV" b="1" i="1" dirty="0">
                <a:solidFill>
                  <a:srgbClr val="3E7259"/>
                </a:solidFill>
                <a:latin typeface="+mn-lt"/>
              </a:rPr>
              <a:t>Tikšanās ar daudzdzīvokļu dzīvojamo māju īpašniekiem par māju pārvaldīšanas un apsaimniekošanas jautājumiem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4539-677C-93EE-C2F8-0E33EECCC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1. Ne vēlāk kā 6 mēnešu laikā pēc VZD Paziņojuma izdošanas dzīvokļu īpašnieku pilnvarotā persona  </a:t>
            </a:r>
            <a:r>
              <a:rPr lang="lv-LV" sz="2000" b="1" u="sng" dirty="0">
                <a:solidFill>
                  <a:srgbClr val="00874B"/>
                </a:solidFill>
                <a:ea typeface="Calibri" panose="020F0502020204030204" pitchFamily="34" charset="0"/>
              </a:rPr>
              <a:t>iesniedz zvērinātam tiesu izpildītājam (ZTI) pieteikumu</a:t>
            </a:r>
            <a:r>
              <a:rPr lang="lv-LV" sz="2000" b="1" u="sng" dirty="0">
                <a:solidFill>
                  <a:srgbClr val="3E7259"/>
                </a:solidFill>
                <a:ea typeface="Calibri" panose="020F0502020204030204" pitchFamily="34" charset="0"/>
              </a:rPr>
              <a:t> </a:t>
            </a: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par piespiedu dalītā īpašuma izbeigšanas lietas </a:t>
            </a:r>
            <a:r>
              <a:rPr lang="lv-LV" sz="2000" dirty="0">
                <a:ea typeface="Calibri" panose="020F0502020204030204" pitchFamily="34" charset="0"/>
              </a:rPr>
              <a:t>(Lieta) ieviešanu, </a:t>
            </a: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pievienojot pieteikumam VZD izdoto Paziņojumu </a:t>
            </a:r>
            <a:r>
              <a:rPr lang="lv-LV" sz="2000" i="1" dirty="0">
                <a:solidFill>
                  <a:srgbClr val="2D294E"/>
                </a:solidFill>
                <a:ea typeface="Calibri" panose="020F0502020204030204" pitchFamily="34" charset="0"/>
              </a:rPr>
              <a:t>(zvērinātu tiesu izpildītāju izvēlas dzīvokļu kopība)</a:t>
            </a:r>
          </a:p>
          <a:p>
            <a:pPr marL="0" indent="0" algn="just">
              <a:buNone/>
            </a:pP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2. Pilnvarotā persona kopā ar tiesu izpildītāju sasauc kopsapulci, lai pieņemtu </a:t>
            </a:r>
            <a:r>
              <a:rPr lang="lv-LV" sz="2000" b="1" dirty="0">
                <a:solidFill>
                  <a:srgbClr val="00874B"/>
                </a:solidFill>
                <a:ea typeface="Calibri" panose="020F0502020204030204" pitchFamily="34" charset="0"/>
              </a:rPr>
              <a:t>lēmumu par atsavināšanas tiesību izmantošanu </a:t>
            </a:r>
          </a:p>
          <a:p>
            <a:pPr marL="0" indent="0" algn="just">
              <a:buNone/>
            </a:pPr>
            <a:r>
              <a:rPr lang="lv-LV" sz="2000" u="sng" dirty="0">
                <a:solidFill>
                  <a:srgbClr val="00874B"/>
                </a:solidFill>
                <a:ea typeface="Calibri" panose="020F0502020204030204" pitchFamily="34" charset="0"/>
              </a:rPr>
              <a:t>Tiesu izpildītāja dalība šī lēmuma pieņemšanā ir obligāta!</a:t>
            </a:r>
            <a:endParaRPr lang="lv-LV" sz="2000" dirty="0">
              <a:solidFill>
                <a:srgbClr val="00874B"/>
              </a:solidFill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3. Lēmums par atsavināšanas tiesības izmantošanu ir pieņemts, ja </a:t>
            </a:r>
            <a:r>
              <a:rPr lang="lv-LV" sz="2000" b="1" dirty="0">
                <a:solidFill>
                  <a:srgbClr val="2D294E"/>
                </a:solidFill>
                <a:ea typeface="Calibri" panose="020F0502020204030204" pitchFamily="34" charset="0"/>
              </a:rPr>
              <a:t>«par» nobalso vairāk kā ½ </a:t>
            </a: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dzīvokļu īpašnieku  </a:t>
            </a:r>
          </a:p>
          <a:p>
            <a:pPr marL="0" indent="0" algn="just">
              <a:buNone/>
            </a:pP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4. Dzīvokļu īpašniekiem tiesu izpildītāja kontā jāiemaksā atsavināšanas cena  (pa daļām vai vienā maksājumā). </a:t>
            </a:r>
            <a:r>
              <a:rPr lang="lv-LV" sz="2000" u="sng" dirty="0">
                <a:solidFill>
                  <a:srgbClr val="00874B"/>
                </a:solidFill>
                <a:ea typeface="Calibri" panose="020F0502020204030204" pitchFamily="34" charset="0"/>
              </a:rPr>
              <a:t>Maksājums jāveic 2 gadu laikā no VZD paziņojuma par atsavināmo cenu izdošanas dienas</a:t>
            </a:r>
            <a:endParaRPr lang="lv-LV" sz="2000" dirty="0">
              <a:solidFill>
                <a:srgbClr val="00874B"/>
              </a:solidFill>
              <a:ea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lv-LV" sz="2000" dirty="0">
              <a:solidFill>
                <a:srgbClr val="2D294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lv-LV" sz="2000" dirty="0">
              <a:solidFill>
                <a:srgbClr val="2D294E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Virsraksts 1">
            <a:extLst>
              <a:ext uri="{FF2B5EF4-FFF2-40B4-BE49-F238E27FC236}">
                <a16:creationId xmlns:a16="http://schemas.microsoft.com/office/drawing/2014/main" id="{7884F125-F4DA-2BED-23FC-D0D835386E45}"/>
              </a:ext>
            </a:extLst>
          </p:cNvPr>
          <p:cNvSpPr txBox="1">
            <a:spLocks/>
          </p:cNvSpPr>
          <p:nvPr/>
        </p:nvSpPr>
        <p:spPr bwMode="auto">
          <a:xfrm>
            <a:off x="11242" y="188640"/>
            <a:ext cx="8229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lv-LV" sz="3600" b="1" i="0" u="none" strike="noStrike" kern="0" cap="none" spc="0" normalizeH="0" baseline="0" noProof="0" dirty="0">
                <a:ln>
                  <a:noFill/>
                </a:ln>
                <a:solidFill>
                  <a:srgbClr val="00874B"/>
                </a:solidFill>
                <a:effectLst/>
                <a:uLnTx/>
                <a:uFillTx/>
                <a:latin typeface="Candara" panose="020E0502030303020204"/>
                <a:ea typeface="+mj-ea"/>
                <a:cs typeface="Shonar Bangla" panose="020B0502040204020203" pitchFamily="34" charset="0"/>
              </a:rPr>
              <a:t>Procesa 3.solis </a:t>
            </a:r>
          </a:p>
        </p:txBody>
      </p:sp>
    </p:spTree>
    <p:extLst>
      <p:ext uri="{BB962C8B-B14F-4D97-AF65-F5344CB8AC3E}">
        <p14:creationId xmlns:p14="http://schemas.microsoft.com/office/powerpoint/2010/main" val="829534920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4539-677C-93EE-C2F8-0E33EECCC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5. Atsavināšanas tiesība ir izmantota, ja </a:t>
            </a:r>
            <a:r>
              <a:rPr lang="lv-LV" sz="2000" b="1" dirty="0">
                <a:solidFill>
                  <a:srgbClr val="00874B"/>
                </a:solidFill>
                <a:cs typeface="Times New Roman" panose="02020603050405020304" pitchFamily="18" charset="0"/>
              </a:rPr>
              <a:t>visi</a:t>
            </a:r>
            <a:r>
              <a:rPr lang="lv-LV" sz="2000" b="1" dirty="0">
                <a:cs typeface="Times New Roman" panose="02020603050405020304" pitchFamily="18" charset="0"/>
              </a:rPr>
              <a:t> </a:t>
            </a:r>
            <a:r>
              <a:rPr lang="lv-LV" sz="2000" dirty="0">
                <a:cs typeface="Times New Roman" panose="02020603050405020304" pitchFamily="18" charset="0"/>
              </a:rPr>
              <a:t>dzīvokļa īpašnieki termiņā  iemakasājuši tiesas izpildītāja kontā savu norādīto summu </a:t>
            </a:r>
          </a:p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6. Ja kāds no īpašniekiem nav izmantojis atsavināšanas tiesību, tad tiesu izpildītājs atmaksā iemaksātās naudas summas personām, kuras iemaksas veikušas  un </a:t>
            </a:r>
            <a:r>
              <a:rPr lang="lv-LV" sz="2000" u="sng" dirty="0">
                <a:solidFill>
                  <a:srgbClr val="00874B"/>
                </a:solidFill>
                <a:cs typeface="Times New Roman" panose="02020603050405020304" pitchFamily="18" charset="0"/>
              </a:rPr>
              <a:t>slēdz </a:t>
            </a:r>
            <a:r>
              <a:rPr lang="lv-LV" sz="2000" u="sng" dirty="0">
                <a:solidFill>
                  <a:srgbClr val="00874B"/>
                </a:solidFill>
                <a:ea typeface="Calibri" panose="020F0502020204030204" pitchFamily="34" charset="0"/>
              </a:rPr>
              <a:t>piespiedu dalītā īpašuma izbeigšanas Lietu</a:t>
            </a:r>
          </a:p>
          <a:p>
            <a:pPr marL="0" indent="0" algn="just">
              <a:buNone/>
            </a:pPr>
            <a:endParaRPr lang="lv-LV" sz="20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Dzīvokļa īpašniekiem </a:t>
            </a:r>
            <a:r>
              <a:rPr lang="lv-LV" sz="2000" b="1" u="sng" dirty="0">
                <a:solidFill>
                  <a:srgbClr val="00874B"/>
                </a:solidFill>
                <a:cs typeface="Times New Roman" panose="02020603050405020304" pitchFamily="18" charset="0"/>
              </a:rPr>
              <a:t>saglabājas iespēja</a:t>
            </a:r>
            <a:r>
              <a:rPr lang="lv-LV" sz="2000" dirty="0">
                <a:solidFill>
                  <a:srgbClr val="00874B"/>
                </a:solidFill>
                <a:cs typeface="Times New Roman" panose="02020603050405020304" pitchFamily="18" charset="0"/>
              </a:rPr>
              <a:t>, </a:t>
            </a:r>
            <a:r>
              <a:rPr lang="lv-LV" sz="2000" dirty="0">
                <a:cs typeface="Times New Roman" panose="02020603050405020304" pitchFamily="18" charset="0"/>
              </a:rPr>
              <a:t>ne ātrāk kā gadu pēc lietas izbeigšanas, atsavināšanas procesu uzsākt no jauna </a:t>
            </a:r>
          </a:p>
        </p:txBody>
      </p:sp>
    </p:spTree>
    <p:extLst>
      <p:ext uri="{BB962C8B-B14F-4D97-AF65-F5344CB8AC3E}">
        <p14:creationId xmlns:p14="http://schemas.microsoft.com/office/powerpoint/2010/main" val="397670626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4539-677C-93EE-C2F8-0E33EECCC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1. Valsts zemes dienests veic zemes kadastrālo uzmērīšanu </a:t>
            </a:r>
          </a:p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2. Tiesu izpildītājs vēršas zemesgrāmatā atsavināmās zemes pievienošanai pie dzīvokļa īpašumiem (</a:t>
            </a:r>
            <a:r>
              <a:rPr lang="lv-LV" sz="2000" i="1" dirty="0">
                <a:cs typeface="Times New Roman" panose="02020603050405020304" pitchFamily="18" charset="0"/>
              </a:rPr>
              <a:t>dzīvokļa īpašniekam īpašumā būs arī domājamā daļa no zemes</a:t>
            </a:r>
            <a:r>
              <a:rPr lang="lv-LV" sz="2000" dirty="0"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3. Tiesu izpildītājs izmaksā atsavināšanas cenu bijušajam zemes īpašniekam</a:t>
            </a:r>
          </a:p>
          <a:p>
            <a:pPr marL="0" indent="0" algn="just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7" name="Virsraksts 1">
            <a:extLst>
              <a:ext uri="{FF2B5EF4-FFF2-40B4-BE49-F238E27FC236}">
                <a16:creationId xmlns:a16="http://schemas.microsoft.com/office/drawing/2014/main" id="{7884F125-F4DA-2BED-23FC-D0D835386E45}"/>
              </a:ext>
            </a:extLst>
          </p:cNvPr>
          <p:cNvSpPr txBox="1">
            <a:spLocks/>
          </p:cNvSpPr>
          <p:nvPr/>
        </p:nvSpPr>
        <p:spPr bwMode="auto">
          <a:xfrm>
            <a:off x="323528" y="404664"/>
            <a:ext cx="8229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v-LV" altLang="lv-LV" sz="3200" b="1" kern="0" dirty="0">
                <a:solidFill>
                  <a:srgbClr val="00874B"/>
                </a:solidFill>
                <a:latin typeface="+mn-lt"/>
                <a:cs typeface="Shonar Bangla" panose="020B0502040204020203" pitchFamily="34" charset="0"/>
              </a:rPr>
              <a:t>PROCESA NOSLĒGUMS (ja visi samaksā)</a:t>
            </a:r>
          </a:p>
        </p:txBody>
      </p:sp>
    </p:spTree>
    <p:extLst>
      <p:ext uri="{BB962C8B-B14F-4D97-AF65-F5344CB8AC3E}">
        <p14:creationId xmlns:p14="http://schemas.microsoft.com/office/powerpoint/2010/main" val="1052189137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2414484-1929-AC6F-C2CA-AEA0A02B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altLang="lv-LV" sz="3200" b="1" i="0" u="none" strike="noStrike" kern="0" cap="none" spc="0" normalizeH="0" baseline="0" noProof="0" dirty="0">
                <a:ln>
                  <a:noFill/>
                </a:ln>
                <a:solidFill>
                  <a:srgbClr val="00874B"/>
                </a:solidFill>
                <a:effectLst/>
                <a:uLnTx/>
                <a:uFillTx/>
                <a:latin typeface="Candara" panose="020E0502030303020204"/>
                <a:ea typeface="+mj-ea"/>
                <a:cs typeface="Shonar Bangla" panose="020B0502040204020203" pitchFamily="34" charset="0"/>
              </a:rPr>
              <a:t>INFORMĀCIJA</a:t>
            </a:r>
            <a:br>
              <a:rPr kumimoji="0" lang="lv-LV" altLang="lv-LV" sz="4400" b="1" i="0" u="none" strike="noStrike" kern="0" cap="none" spc="0" normalizeH="0" baseline="0" noProof="0" dirty="0">
                <a:ln>
                  <a:noFill/>
                </a:ln>
                <a:solidFill>
                  <a:srgbClr val="00874B"/>
                </a:solidFill>
                <a:effectLst/>
                <a:uLnTx/>
                <a:uFillTx/>
                <a:latin typeface="Candara" panose="020E0502030303020204"/>
                <a:ea typeface="+mj-ea"/>
                <a:cs typeface="Shonar Bangla" panose="020B0502040204020203" pitchFamily="34" charset="0"/>
              </a:rPr>
            </a:b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2E29B37-525C-1032-82F6-652265AD3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2400" b="1" dirty="0">
                <a:solidFill>
                  <a:srgbClr val="00874B"/>
                </a:solidFill>
                <a:cs typeface="Times New Roman" panose="02020603050405020304" pitchFamily="18" charset="0"/>
              </a:rPr>
              <a:t>IEGUVUMI, ja zeme pieder dzīvokļa īpašniekiem:</a:t>
            </a:r>
          </a:p>
          <a:p>
            <a:pPr algn="just">
              <a:buFontTx/>
              <a:buChar char="-"/>
            </a:pPr>
            <a:r>
              <a:rPr lang="lv-LV" sz="2000" dirty="0">
                <a:cs typeface="Times New Roman" panose="02020603050405020304" pitchFamily="18" charset="0"/>
              </a:rPr>
              <a:t>nav jāmaksā  zemes nomas maksa</a:t>
            </a:r>
          </a:p>
          <a:p>
            <a:pPr algn="just">
              <a:buFontTx/>
              <a:buChar char="-"/>
            </a:pPr>
            <a:r>
              <a:rPr lang="lv-LV" sz="2000" dirty="0">
                <a:cs typeface="Times New Roman" panose="02020603050405020304" pitchFamily="18" charset="0"/>
              </a:rPr>
              <a:t>nav  jāsaskaņo ar zemes īpašnieku, ja veic  labiekārtojuma, u.c. darbus </a:t>
            </a:r>
          </a:p>
          <a:p>
            <a:pPr algn="just">
              <a:buFontTx/>
              <a:buChar char="-"/>
            </a:pPr>
            <a:r>
              <a:rPr lang="lv-LV" sz="2000" dirty="0">
                <a:cs typeface="Times New Roman" panose="02020603050405020304" pitchFamily="18" charset="0"/>
              </a:rPr>
              <a:t>dota iespēja iegādāties zemi zem dzīvojamās mājas par </a:t>
            </a:r>
            <a:r>
              <a:rPr lang="lv-LV" sz="2000" u="sng" dirty="0">
                <a:solidFill>
                  <a:srgbClr val="00874B"/>
                </a:solidFill>
                <a:cs typeface="Times New Roman" panose="02020603050405020304" pitchFamily="18" charset="0"/>
              </a:rPr>
              <a:t>kadastrālo</a:t>
            </a:r>
            <a:r>
              <a:rPr lang="lv-LV" sz="2000" u="sng" dirty="0">
                <a:solidFill>
                  <a:srgbClr val="3E7259"/>
                </a:solidFill>
                <a:cs typeface="Times New Roman" panose="02020603050405020304" pitchFamily="18" charset="0"/>
              </a:rPr>
              <a:t> </a:t>
            </a:r>
            <a:r>
              <a:rPr lang="lv-LV" sz="2000" u="sng" dirty="0">
                <a:solidFill>
                  <a:srgbClr val="00874B"/>
                </a:solidFill>
                <a:cs typeface="Times New Roman" panose="02020603050405020304" pitchFamily="18" charset="0"/>
              </a:rPr>
              <a:t>vērtību vienkāršotā kārtībā </a:t>
            </a:r>
            <a:r>
              <a:rPr lang="lv-LV" sz="2000" dirty="0">
                <a:cs typeface="Times New Roman" panose="02020603050405020304" pitchFamily="18" charset="0"/>
              </a:rPr>
              <a:t>un izbeigt dalītās īpašuma tiesības</a:t>
            </a: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70630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4539-677C-93EE-C2F8-0E33EECCC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607" y="980728"/>
            <a:ext cx="8229600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lv-LV" sz="2000" b="1" dirty="0">
                <a:cs typeface="Times New Roman" panose="02020603050405020304" pitchFamily="18" charset="0"/>
              </a:rPr>
              <a:t>* </a:t>
            </a:r>
            <a:r>
              <a:rPr lang="lv-LV" sz="2000" b="1" dirty="0">
                <a:solidFill>
                  <a:srgbClr val="00874B"/>
                </a:solidFill>
                <a:cs typeface="Times New Roman" panose="02020603050405020304" pitchFamily="18" charset="0"/>
              </a:rPr>
              <a:t>Visus izdevumus</a:t>
            </a:r>
            <a:r>
              <a:rPr lang="lv-LV" sz="2000" dirty="0">
                <a:solidFill>
                  <a:srgbClr val="00874B"/>
                </a:solidFill>
                <a:cs typeface="Times New Roman" panose="02020603050405020304" pitchFamily="18" charset="0"/>
              </a:rPr>
              <a:t> </a:t>
            </a:r>
            <a:r>
              <a:rPr lang="lv-LV" sz="2000" dirty="0">
                <a:cs typeface="Times New Roman" panose="02020603050405020304" pitchFamily="18" charset="0"/>
              </a:rPr>
              <a:t>(izdevumus zemes domājamās daļas reģistrācijai zemesgrāmatā, tiesu izpildītāja pakalpojumus, kadastrālās uzmērīšanas darbus </a:t>
            </a:r>
            <a:r>
              <a:rPr lang="lv-LV" sz="2000" b="1" u="sng" dirty="0">
                <a:solidFill>
                  <a:srgbClr val="00874B"/>
                </a:solidFill>
                <a:cs typeface="Times New Roman" panose="02020603050405020304" pitchFamily="18" charset="0"/>
              </a:rPr>
              <a:t>sedz valsts. </a:t>
            </a:r>
          </a:p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* Dzīvokļa īpašnieks maksā tikai atsavināšanas cenu par zemes izpirkšanu, kura norādīta Valsts zemes dienesta paziņojumā</a:t>
            </a:r>
          </a:p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* Netiek prasīta zemes īpašnieka piekrišana zemes atsavināšanai   </a:t>
            </a:r>
          </a:p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* Likums   </a:t>
            </a:r>
            <a:r>
              <a:rPr lang="lv-LV" sz="2000" dirty="0">
                <a:ea typeface="Times New Roman" panose="02020603050405020304" pitchFamily="18" charset="0"/>
              </a:rPr>
              <a:t>paredz </a:t>
            </a:r>
            <a:r>
              <a:rPr lang="lv-LV" sz="2000" b="1" dirty="0">
                <a:ea typeface="Times New Roman" panose="02020603050405020304" pitchFamily="18" charset="0"/>
              </a:rPr>
              <a:t>Valsts atbalstu finansējuma iegūšanai (atsavināšanas tiesības izmantošanai):</a:t>
            </a:r>
            <a:endParaRPr lang="en-US" sz="2000" b="1" dirty="0">
              <a:ea typeface="Times New Roman" panose="02020603050405020304" pitchFamily="18" charset="0"/>
            </a:endParaRPr>
          </a:p>
          <a:p>
            <a:pPr algn="just"/>
            <a:r>
              <a:rPr lang="lv-LV" sz="2000" dirty="0">
                <a:ea typeface="Times New Roman" panose="02020603050405020304" pitchFamily="18" charset="0"/>
              </a:rPr>
              <a:t>1)Valsts var sniegt atbalstu daudzdzīvokļu dzīvojamās mājas īpašniekiem jautājumos, kas saistīti ar finansējuma iegūšanu atsavināšanas cenas samaksai.</a:t>
            </a:r>
            <a:endParaRPr lang="en-US" sz="2000" dirty="0">
              <a:ea typeface="Times New Roman" panose="02020603050405020304" pitchFamily="18" charset="0"/>
            </a:endParaRPr>
          </a:p>
          <a:p>
            <a:pPr algn="just"/>
            <a:r>
              <a:rPr lang="lv-LV" sz="2000" dirty="0">
                <a:ea typeface="Times New Roman" panose="02020603050405020304" pitchFamily="18" charset="0"/>
              </a:rPr>
              <a:t>2) Atbalsta veidus, apmēru un piešķiršanas noteikumus nosaka Ministru kabinets. Ministru kabineta noteikumi tiek izdoti, ja gadskārtējā likumā "Par valsts budžetu" tiek paredzēts finansējums atbalsta sniegšanai.</a:t>
            </a:r>
            <a:endParaRPr lang="en-US" sz="2000" dirty="0"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2023.gada oktobrī vēl nav informācijas,  kā tas notiks prakstiski !!!!</a:t>
            </a:r>
            <a:endParaRPr lang="en-US" sz="20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irsraksts 1">
            <a:extLst>
              <a:ext uri="{FF2B5EF4-FFF2-40B4-BE49-F238E27FC236}">
                <a16:creationId xmlns:a16="http://schemas.microsoft.com/office/drawing/2014/main" id="{7884F125-F4DA-2BED-23FC-D0D835386E45}"/>
              </a:ext>
            </a:extLst>
          </p:cNvPr>
          <p:cNvSpPr txBox="1">
            <a:spLocks/>
          </p:cNvSpPr>
          <p:nvPr/>
        </p:nvSpPr>
        <p:spPr bwMode="auto">
          <a:xfrm>
            <a:off x="457200" y="322760"/>
            <a:ext cx="8229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lv-LV" sz="3200" b="1" i="0" u="none" strike="noStrike" kern="0" cap="none" spc="0" normalizeH="0" baseline="0" noProof="0" dirty="0">
                <a:ln>
                  <a:noFill/>
                </a:ln>
                <a:solidFill>
                  <a:srgbClr val="00874B"/>
                </a:solidFill>
                <a:effectLst/>
                <a:uLnTx/>
                <a:uFillTx/>
                <a:latin typeface="Candara" panose="020E0502030303020204"/>
                <a:ea typeface="+mj-ea"/>
                <a:cs typeface="Shonar Bangla" panose="020B0502040204020203" pitchFamily="34" charset="0"/>
              </a:rPr>
              <a:t>INFORMĀCIJA</a:t>
            </a:r>
          </a:p>
        </p:txBody>
      </p:sp>
    </p:spTree>
    <p:extLst>
      <p:ext uri="{BB962C8B-B14F-4D97-AF65-F5344CB8AC3E}">
        <p14:creationId xmlns:p14="http://schemas.microsoft.com/office/powerpoint/2010/main" val="1817570990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1043608" y="1484784"/>
            <a:ext cx="7272338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lv-LV" altLang="lv-LV" sz="4000" b="1" dirty="0">
                <a:solidFill>
                  <a:srgbClr val="00874B"/>
                </a:solidFill>
                <a:latin typeface="+mn-lt"/>
              </a:rPr>
              <a:t>Par iespēju izpirkt mājai funkcionāli nepieciešamo zemi privatizēto DDzM dzīvokļu īpašniekiem </a:t>
            </a:r>
          </a:p>
          <a:p>
            <a:pPr lvl="0" algn="just">
              <a:buNone/>
            </a:pPr>
            <a:endParaRPr lang="lv-LV" sz="2000" kern="0" dirty="0">
              <a:solidFill>
                <a:srgbClr val="000000"/>
              </a:solidFill>
              <a:latin typeface="Candara" panose="020E0502030303020204"/>
            </a:endParaRPr>
          </a:p>
          <a:p>
            <a:pPr lvl="0" algn="just">
              <a:buNone/>
            </a:pPr>
            <a:endParaRPr lang="lv-LV" sz="2000" kern="0" dirty="0">
              <a:solidFill>
                <a:srgbClr val="000000"/>
              </a:solidFill>
              <a:latin typeface="Candara" panose="020E0502030303020204"/>
            </a:endParaRPr>
          </a:p>
          <a:p>
            <a:pPr lvl="0" algn="just">
              <a:buNone/>
            </a:pPr>
            <a:r>
              <a:rPr lang="lv-LV" sz="2000" kern="0" dirty="0">
                <a:solidFill>
                  <a:srgbClr val="000000"/>
                </a:solidFill>
                <a:latin typeface="Candara" panose="020E0502030303020204"/>
              </a:rPr>
              <a:t>Likums</a:t>
            </a:r>
          </a:p>
          <a:p>
            <a:pPr lvl="0" algn="just">
              <a:buNone/>
            </a:pPr>
            <a:r>
              <a:rPr lang="lv-LV" sz="2000" b="1" i="1" kern="0" dirty="0">
                <a:solidFill>
                  <a:srgbClr val="3E7259"/>
                </a:solidFill>
                <a:latin typeface="Candara" panose="020E0502030303020204"/>
              </a:rPr>
              <a:t>Piespiedu dalītā īpašuma privatizētajās daudzdzīvokļu mājās izbeigšanas likums</a:t>
            </a:r>
            <a:r>
              <a:rPr lang="lv-LV" sz="2000" kern="0" dirty="0">
                <a:solidFill>
                  <a:srgbClr val="000000"/>
                </a:solidFill>
                <a:latin typeface="Candara" panose="020E0502030303020204"/>
              </a:rPr>
              <a:t>, </a:t>
            </a:r>
            <a:r>
              <a:rPr lang="lv-LV" sz="1600" kern="0" dirty="0">
                <a:solidFill>
                  <a:srgbClr val="000000"/>
                </a:solidFill>
                <a:latin typeface="Candara" panose="020E0502030303020204"/>
              </a:rPr>
              <a:t> spēkā no 2023. gada 1. janvārī.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lv-LV" altLang="lv-LV" sz="4000" b="1" dirty="0">
              <a:solidFill>
                <a:srgbClr val="00874B"/>
              </a:solidFill>
              <a:latin typeface="+mn-lt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lv-LV" altLang="lv-LV" sz="4000" b="1" dirty="0">
                <a:solidFill>
                  <a:srgbClr val="00874B"/>
                </a:solidFill>
                <a:latin typeface="+mn-lt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02929533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4539-677C-93EE-C2F8-0E33EECCC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84784"/>
            <a:ext cx="8157592" cy="5373216"/>
          </a:xfrm>
        </p:spPr>
        <p:txBody>
          <a:bodyPr/>
          <a:lstStyle/>
          <a:p>
            <a:pPr marL="0" indent="0" algn="just">
              <a:buNone/>
            </a:pPr>
            <a:r>
              <a:rPr lang="lv-LV" sz="2400" b="1" dirty="0">
                <a:cs typeface="Times New Roman" panose="02020603050405020304" pitchFamily="18" charset="0"/>
              </a:rPr>
              <a:t>Dzīvokļu īpašnieki  (turpmāk – DZĪ) </a:t>
            </a:r>
            <a:r>
              <a:rPr lang="lv-LV" sz="2000" u="sng" dirty="0">
                <a:cs typeface="Times New Roman" panose="02020603050405020304" pitchFamily="18" charset="0"/>
              </a:rPr>
              <a:t>daudzdzīvokļu mājās</a:t>
            </a:r>
            <a:r>
              <a:rPr lang="lv-LV" sz="2000" dirty="0">
                <a:cs typeface="Times New Roman" panose="02020603050405020304" pitchFamily="18" charset="0"/>
              </a:rPr>
              <a:t>, kuras atrodas uz </a:t>
            </a:r>
            <a:r>
              <a:rPr lang="lv-LV" sz="2000" u="sng" dirty="0">
                <a:cs typeface="Times New Roman" panose="02020603050405020304" pitchFamily="18" charset="0"/>
              </a:rPr>
              <a:t>citai personai piederošas zemes</a:t>
            </a:r>
            <a:r>
              <a:rPr lang="lv-LV" sz="2000" dirty="0">
                <a:cs typeface="Times New Roman" panose="02020603050405020304" pitchFamily="18" charset="0"/>
              </a:rPr>
              <a:t>, un pastāvot piespiedu dalītajam īpašumam-</a:t>
            </a:r>
            <a:r>
              <a:rPr lang="lv-LV" sz="2000" b="1" dirty="0">
                <a:solidFill>
                  <a:srgbClr val="00874B"/>
                </a:solidFill>
                <a:cs typeface="Times New Roman" panose="02020603050405020304" pitchFamily="18" charset="0"/>
              </a:rPr>
              <a:t>var izpirkt mājai funkcionāli nepieciešamo zemi</a:t>
            </a:r>
            <a:r>
              <a:rPr lang="lv-LV" sz="2000" dirty="0">
                <a:solidFill>
                  <a:srgbClr val="00874B"/>
                </a:solidFill>
                <a:cs typeface="Times New Roman" panose="02020603050405020304" pitchFamily="18" charset="0"/>
              </a:rPr>
              <a:t>. </a:t>
            </a:r>
            <a:endParaRPr lang="en-US" sz="1400" dirty="0">
              <a:solidFill>
                <a:srgbClr val="00874B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2000" dirty="0">
                <a:solidFill>
                  <a:srgbClr val="2D294E"/>
                </a:solidFill>
                <a:cs typeface="Times New Roman" panose="02020603050405020304" pitchFamily="18" charset="0"/>
              </a:rPr>
              <a:t>Neattiecas uz valstij vai pašvaldībai piederošo vai piekritīgo zemi, kas pilnībā vai daļā sakrīt ar daudzdzīvokļu dzīvojamai mājai noteikto funkcionāli nepieciešamo zemi. ( </a:t>
            </a:r>
            <a:r>
              <a:rPr lang="lv-LV" sz="2000" i="1" dirty="0">
                <a:solidFill>
                  <a:srgbClr val="2D294E"/>
                </a:solidFill>
                <a:cs typeface="Times New Roman" panose="02020603050405020304" pitchFamily="18" charset="0"/>
              </a:rPr>
              <a:t>Pašvaldības vai valsts zemi izpirkt  nevar šī likuma izpratnē) </a:t>
            </a:r>
            <a:r>
              <a:rPr lang="lv-LV" sz="2000" dirty="0">
                <a:solidFill>
                  <a:srgbClr val="2D294E"/>
                </a:solidFill>
                <a:cs typeface="Times New Roman" panose="02020603050405020304" pitchFamily="18" charset="0"/>
              </a:rPr>
              <a:t>un</a:t>
            </a:r>
            <a:r>
              <a:rPr lang="lv-LV" sz="2000" i="1" dirty="0">
                <a:solidFill>
                  <a:srgbClr val="2D294E"/>
                </a:solidFill>
                <a:cs typeface="Times New Roman" panose="02020603050405020304" pitchFamily="18" charset="0"/>
              </a:rPr>
              <a:t> </a:t>
            </a:r>
            <a:r>
              <a:rPr lang="lv-LV" sz="2000" dirty="0">
                <a:cs typeface="Times New Roman" panose="02020603050405020304" pitchFamily="18" charset="0"/>
              </a:rPr>
              <a:t>neattiecas uz zemi, kura iegūta pēc dzīvojamās mājas nodošanas privatizācijā.</a:t>
            </a:r>
          </a:p>
          <a:p>
            <a:pPr marL="0" indent="0" algn="just">
              <a:buNone/>
            </a:pPr>
            <a:r>
              <a:rPr lang="lv-LV" sz="2400" b="1" dirty="0">
                <a:cs typeface="Times New Roman" panose="02020603050405020304" pitchFamily="18" charset="0"/>
              </a:rPr>
              <a:t>Noteikumi, kuriem jāizpildas, lai DZĪ lemtu par zemes atsavināšanas procesa uzsākšanu:</a:t>
            </a:r>
          </a:p>
          <a:p>
            <a:pPr marL="0" indent="0">
              <a:buNone/>
            </a:pPr>
            <a:r>
              <a:rPr lang="lv-LV" sz="2000" dirty="0">
                <a:ea typeface="Calibri" panose="020F0502020204030204" pitchFamily="34" charset="0"/>
                <a:cs typeface="Times New Roman" panose="02020603050405020304" pitchFamily="18" charset="0"/>
              </a:rPr>
              <a:t>1) dzīvokļa īpašums ir ierakstīts zemesgrāmatā vai </a:t>
            </a: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līdz dzīvokļa īpašuma ierakstīšanai zemesgrāmatā –Valsts zemes dienesta Nekustamā īpašuma valsts kadastra informācijas  sistēmā (kadastrs) ierakstīts dzīvokļa īpašuma tiesiskais valdītājs.</a:t>
            </a:r>
            <a:endParaRPr lang="lv-LV" sz="2000" dirty="0">
              <a:cs typeface="Times New Roman" panose="02020603050405020304" pitchFamily="18" charset="0"/>
            </a:endParaRPr>
          </a:p>
        </p:txBody>
      </p:sp>
      <p:sp>
        <p:nvSpPr>
          <p:cNvPr id="7" name="Virsraksts 1">
            <a:extLst>
              <a:ext uri="{FF2B5EF4-FFF2-40B4-BE49-F238E27FC236}">
                <a16:creationId xmlns:a16="http://schemas.microsoft.com/office/drawing/2014/main" id="{7884F125-F4DA-2BED-23FC-D0D835386E45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91264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v-LV" altLang="lv-LV" sz="2800" b="1" kern="0" dirty="0">
                <a:solidFill>
                  <a:srgbClr val="00874B"/>
                </a:solidFill>
                <a:latin typeface="+mn-lt"/>
                <a:cs typeface="Shonar Bangla" panose="020B0502040204020203" pitchFamily="34" charset="0"/>
              </a:rPr>
              <a:t>Piespiedu dalītā īpašuma izbeigšana privatizētajās daudzdzīvokļu mājās</a:t>
            </a:r>
          </a:p>
        </p:txBody>
      </p:sp>
    </p:spTree>
    <p:extLst>
      <p:ext uri="{BB962C8B-B14F-4D97-AF65-F5344CB8AC3E}">
        <p14:creationId xmlns:p14="http://schemas.microsoft.com/office/powerpoint/2010/main" val="4171884178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4539-677C-93EE-C2F8-0E33EECCC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lv-LV" sz="2400" i="1" u="sng" dirty="0">
                <a:solidFill>
                  <a:srgbClr val="00874B"/>
                </a:solidFill>
                <a:cs typeface="Times New Roman" panose="02020603050405020304" pitchFamily="18" charset="0"/>
              </a:rPr>
              <a:t>Kadastrā</a:t>
            </a:r>
            <a:r>
              <a:rPr lang="lv-LV" sz="2400" i="1" u="sng" dirty="0">
                <a:solidFill>
                  <a:srgbClr val="00874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100% ir reģistrēta ēkas sadale dzīvokļa īpašumos</a:t>
            </a:r>
            <a:r>
              <a:rPr lang="lv-LV" sz="2400" i="1" dirty="0">
                <a:solidFill>
                  <a:srgbClr val="00874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un kopīpašuma domājamo daļu summa veido 1 veselu</a:t>
            </a:r>
            <a:r>
              <a:rPr lang="lv-LV" sz="2000" i="1" dirty="0">
                <a:solidFill>
                  <a:srgbClr val="00874B"/>
                </a:solidFill>
                <a:cs typeface="Times New Roman" panose="02020603050405020304" pitchFamily="18" charset="0"/>
              </a:rPr>
              <a:t> </a:t>
            </a:r>
            <a:r>
              <a:rPr lang="lv-LV" sz="2000" i="1" dirty="0">
                <a:cs typeface="Times New Roman" panose="02020603050405020304" pitchFamily="18" charset="0"/>
              </a:rPr>
              <a:t>(</a:t>
            </a:r>
            <a:r>
              <a:rPr lang="lv-LV" sz="2000" i="1" dirty="0">
                <a:solidFill>
                  <a:srgbClr val="000000"/>
                </a:solidFill>
                <a:cs typeface="Times New Roman" panose="02020603050405020304" pitchFamily="18" charset="0"/>
              </a:rPr>
              <a:t>lai ierakstītu dzīvokli zemesgrāmatā, to vispirms reģistrē kadastrā)</a:t>
            </a:r>
          </a:p>
          <a:p>
            <a:pPr marL="0" indent="0">
              <a:buNone/>
            </a:pPr>
            <a:r>
              <a:rPr lang="lv-LV" sz="20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dzīvokļi privatizēti saskaņā ar likumā «Par valsts un pašvaldību dzīvojamo māju privatizāciju», likumā «Par kooperatīvo dzīvokļu privatizāciju» vai likumā «Par lauksaimniecības uzņēmumu un zvejnieku kolhozu privatizāciju» noteikto kārtību</a:t>
            </a:r>
          </a:p>
          <a:p>
            <a:pPr marL="0" indent="0">
              <a:buNone/>
            </a:pP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lv-LV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Zemes</a:t>
            </a:r>
            <a:r>
              <a:rPr lang="lv-LV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īpašnieka īpašuma tiesībām uz atsavināmo zemi </a:t>
            </a:r>
            <a:r>
              <a:rPr lang="lv-LV" sz="2000" u="sng" dirty="0">
                <a:solidFill>
                  <a:srgbClr val="00874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jābūt nostiprinātām </a:t>
            </a:r>
            <a:r>
              <a:rPr lang="lv-LV" sz="2000" b="1" u="sng" dirty="0">
                <a:solidFill>
                  <a:srgbClr val="00874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zemesgrāmatā</a:t>
            </a:r>
            <a:r>
              <a:rPr lang="lv-LV" sz="2000" dirty="0">
                <a:solidFill>
                  <a:srgbClr val="00874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!!!!! </a:t>
            </a:r>
            <a:endParaRPr lang="en-US" sz="2000" dirty="0">
              <a:solidFill>
                <a:srgbClr val="00874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000" dirty="0">
              <a:solidFill>
                <a:srgbClr val="2D294E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2000" dirty="0">
                <a:solidFill>
                  <a:srgbClr val="2D294E"/>
                </a:solidFill>
                <a:cs typeface="Times New Roman" panose="02020603050405020304" pitchFamily="18" charset="0"/>
              </a:rPr>
              <a:t>* Izpildoties minētajiem nosacījumiem var uzsākt atsavināšanas procesu!</a:t>
            </a:r>
          </a:p>
          <a:p>
            <a:pPr marL="0" indent="0">
              <a:buNone/>
            </a:pPr>
            <a:endParaRPr lang="lv-LV" sz="2400" b="1" dirty="0"/>
          </a:p>
          <a:p>
            <a:pPr marL="0" indent="0">
              <a:buNone/>
            </a:pPr>
            <a:endParaRPr lang="lv-LV" sz="2400" b="1" dirty="0">
              <a:latin typeface="Candara" panose="020E0502030303020204" pitchFamily="34" charset="0"/>
            </a:endParaRPr>
          </a:p>
          <a:p>
            <a:pPr marL="0" indent="0" algn="just">
              <a:buNone/>
            </a:pPr>
            <a:r>
              <a:rPr lang="lv-LV" sz="2000" dirty="0"/>
              <a:t> </a:t>
            </a:r>
          </a:p>
        </p:txBody>
      </p:sp>
      <p:sp>
        <p:nvSpPr>
          <p:cNvPr id="7" name="Virsraksts 1">
            <a:extLst>
              <a:ext uri="{FF2B5EF4-FFF2-40B4-BE49-F238E27FC236}">
                <a16:creationId xmlns:a16="http://schemas.microsoft.com/office/drawing/2014/main" id="{7884F125-F4DA-2BED-23FC-D0D835386E45}"/>
              </a:ext>
            </a:extLst>
          </p:cNvPr>
          <p:cNvSpPr txBox="1">
            <a:spLocks/>
          </p:cNvSpPr>
          <p:nvPr/>
        </p:nvSpPr>
        <p:spPr bwMode="auto">
          <a:xfrm>
            <a:off x="457200" y="0"/>
            <a:ext cx="8291264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lv-LV" sz="2800" b="1" i="0" u="none" strike="noStrike" kern="0" cap="none" spc="0" normalizeH="0" baseline="0" noProof="0" dirty="0">
                <a:ln>
                  <a:noFill/>
                </a:ln>
                <a:solidFill>
                  <a:srgbClr val="00874B"/>
                </a:solidFill>
                <a:effectLst/>
                <a:uLnTx/>
                <a:uFillTx/>
                <a:latin typeface="Candara" panose="020E0502030303020204"/>
                <a:ea typeface="+mj-ea"/>
                <a:cs typeface="Shonar Bangla" panose="020B0502040204020203" pitchFamily="34" charset="0"/>
              </a:rPr>
              <a:t>Piespiedu dalītā īpašuma izbeigšana privatizētajās daudzdzīvokļu mājās</a:t>
            </a:r>
          </a:p>
        </p:txBody>
      </p:sp>
    </p:spTree>
    <p:extLst>
      <p:ext uri="{BB962C8B-B14F-4D97-AF65-F5344CB8AC3E}">
        <p14:creationId xmlns:p14="http://schemas.microsoft.com/office/powerpoint/2010/main" val="33344763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irsraksts 1">
            <a:extLst>
              <a:ext uri="{FF2B5EF4-FFF2-40B4-BE49-F238E27FC236}">
                <a16:creationId xmlns:a16="http://schemas.microsoft.com/office/drawing/2014/main" id="{7884F125-F4DA-2BED-23FC-D0D835386E45}"/>
              </a:ext>
            </a:extLst>
          </p:cNvPr>
          <p:cNvSpPr txBox="1">
            <a:spLocks/>
          </p:cNvSpPr>
          <p:nvPr/>
        </p:nvSpPr>
        <p:spPr bwMode="auto">
          <a:xfrm>
            <a:off x="457200" y="322760"/>
            <a:ext cx="8229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v-LV" altLang="lv-LV" sz="3600" b="1" kern="0" dirty="0">
                <a:solidFill>
                  <a:srgbClr val="00874B"/>
                </a:solidFill>
                <a:latin typeface="+mn-lt"/>
                <a:cs typeface="Shonar Bangla" panose="020B0502040204020203" pitchFamily="34" charset="0"/>
              </a:rPr>
              <a:t>Procesa 1.solis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lv-LV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Dzīvokļu īpašnieku kopība pieņem lēmumu par atsavināšanas tiesības izmantošanu</a:t>
            </a:r>
            <a:r>
              <a:rPr lang="lv-LV" sz="24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lv-LV" sz="2400" dirty="0"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lv-LV" sz="2000" dirty="0">
                <a:ea typeface="Calibri" panose="020F0502020204030204" pitchFamily="34" charset="0"/>
                <a:cs typeface="Times New Roman" panose="02020603050405020304" pitchFamily="18" charset="0"/>
              </a:rPr>
              <a:t>lēmumu pieņem kopsapulcē un lēmums noformējams </a:t>
            </a:r>
            <a:r>
              <a:rPr lang="lv-LV" sz="2000" b="1" u="sng" dirty="0">
                <a:solidFill>
                  <a:srgbClr val="00874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rakstveidā</a:t>
            </a:r>
            <a:r>
              <a:rPr lang="lv-LV" sz="2000" dirty="0">
                <a:ea typeface="Calibri" panose="020F0502020204030204" pitchFamily="34" charset="0"/>
                <a:cs typeface="Times New Roman" panose="02020603050405020304" pitchFamily="18" charset="0"/>
              </a:rPr>
              <a:t>, reģistrējot  visus dzīvokļa īpašniekus/tiesiskos valdītājus,  sapulces dalībniekus, lēmumu  un balsojumu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lv-LV" sz="2000" dirty="0">
                <a:cs typeface="Times New Roman" panose="02020603050405020304" pitchFamily="18" charset="0"/>
              </a:rPr>
              <a:t>* atsavināšanas procesa uzsāk, ja nobalso «par» vairāk kā </a:t>
            </a:r>
            <a:r>
              <a:rPr lang="lv-LV" sz="2000" b="1" u="sng" dirty="0">
                <a:solidFill>
                  <a:srgbClr val="00874B"/>
                </a:solidFill>
                <a:cs typeface="Times New Roman" panose="02020603050405020304" pitchFamily="18" charset="0"/>
              </a:rPr>
              <a:t>½ no visiem </a:t>
            </a:r>
            <a:r>
              <a:rPr lang="lv-LV" sz="2000" dirty="0">
                <a:cs typeface="Times New Roman" panose="02020603050405020304" pitchFamily="18" charset="0"/>
              </a:rPr>
              <a:t>ēkā esošajiem dzīvokļu īpašumu  īpašniekiem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lv-LV" sz="2000" dirty="0">
                <a:cs typeface="Times New Roman" panose="02020603050405020304" pitchFamily="18" charset="0"/>
              </a:rPr>
              <a:t>* pieņemot lēmumu, īpašnieku kopība </a:t>
            </a:r>
            <a:r>
              <a:rPr lang="lv-LV" sz="2000" b="1" u="sng" dirty="0">
                <a:solidFill>
                  <a:srgbClr val="00874B"/>
                </a:solidFill>
                <a:cs typeface="Times New Roman" panose="02020603050405020304" pitchFamily="18" charset="0"/>
              </a:rPr>
              <a:t>var pilnvarot kādu personu </a:t>
            </a:r>
            <a:r>
              <a:rPr lang="lv-LV" sz="2000" dirty="0">
                <a:cs typeface="Times New Roman" panose="02020603050405020304" pitchFamily="18" charset="0"/>
              </a:rPr>
              <a:t>veikt darbības, kas saistītas ar atsavināšanas tiesības izmantošanas  procesa īstenošanu (</a:t>
            </a:r>
            <a:r>
              <a:rPr lang="lv-LV" sz="2000" i="1" dirty="0">
                <a:cs typeface="Times New Roman" panose="02020603050405020304" pitchFamily="18" charset="0"/>
              </a:rPr>
              <a:t>ir ieteicams, lai process ātrāk virzītos process) </a:t>
            </a:r>
            <a:endParaRPr lang="en-US" sz="20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803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4539-677C-93EE-C2F8-0E33EECCC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2000" b="1" dirty="0">
                <a:cs typeface="Times New Roman" panose="02020603050405020304" pitchFamily="18" charset="0"/>
              </a:rPr>
              <a:t>Pilnvarotā persona </a:t>
            </a:r>
            <a:r>
              <a:rPr lang="lv-LV" sz="2000" b="1" i="1" u="sng" dirty="0">
                <a:solidFill>
                  <a:srgbClr val="00874B"/>
                </a:solidFill>
                <a:cs typeface="Times New Roman" panose="02020603050405020304" pitchFamily="18" charset="0"/>
              </a:rPr>
              <a:t>iesniedz pašvaldībā</a:t>
            </a:r>
            <a:r>
              <a:rPr lang="lv-LV" sz="2000" b="1" i="1" dirty="0">
                <a:solidFill>
                  <a:srgbClr val="00874B"/>
                </a:solidFill>
                <a:cs typeface="Times New Roman" panose="02020603050405020304" pitchFamily="18" charset="0"/>
              </a:rPr>
              <a:t> </a:t>
            </a:r>
            <a:r>
              <a:rPr lang="lv-LV" sz="2000" b="1" dirty="0">
                <a:cs typeface="Times New Roman" panose="02020603050405020304" pitchFamily="18" charset="0"/>
              </a:rPr>
              <a:t>iesniegumu un lēmumu par atsavināšanas tiesības izmantošanas procesa uzsākšanu </a:t>
            </a:r>
            <a:r>
              <a:rPr lang="lv-LV" sz="2000" dirty="0">
                <a:cs typeface="Times New Roman" panose="02020603050405020304" pitchFamily="18" charset="0"/>
              </a:rPr>
              <a:t>(</a:t>
            </a:r>
            <a:r>
              <a:rPr lang="lv-LV" sz="2000" i="1" dirty="0">
                <a:cs typeface="Times New Roman" panose="02020603050405020304" pitchFamily="18" charset="0"/>
              </a:rPr>
              <a:t>iesniegumam jāpievieno esošais ēku/būvju zemes robežu plāns</a:t>
            </a:r>
            <a:r>
              <a:rPr lang="lv-LV" sz="2000" dirty="0"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2000" dirty="0">
                <a:cs typeface="Times New Roman" panose="02020603050405020304" pitchFamily="18" charset="0"/>
              </a:rPr>
              <a:t>* kopsapulcē pieņemtais </a:t>
            </a:r>
            <a:r>
              <a:rPr lang="lv-LV" sz="2000" dirty="0">
                <a:ea typeface="Calibri" panose="020F0502020204030204" pitchFamily="34" charset="0"/>
                <a:cs typeface="Times New Roman" panose="02020603050405020304" pitchFamily="18" charset="0"/>
              </a:rPr>
              <a:t>lēmums par atsavināšanas tiesības izmantošanas procesa uzsākšanu ir tiesiskais pamats, lai pašvaldība, kuras administratīvajā teritorijā atrodas daudzdzīvokļu dzīvojamā māja, pieņemtu lēmumu par Funkcionāli nepieciešamo zemes gabalu (turpmāk-  FNZG)  apstiprināšanu vai FNZG pārskatīšanu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lv-LV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Virsraksts 1">
            <a:extLst>
              <a:ext uri="{FF2B5EF4-FFF2-40B4-BE49-F238E27FC236}">
                <a16:creationId xmlns:a16="http://schemas.microsoft.com/office/drawing/2014/main" id="{7884F125-F4DA-2BED-23FC-D0D835386E45}"/>
              </a:ext>
            </a:extLst>
          </p:cNvPr>
          <p:cNvSpPr txBox="1">
            <a:spLocks/>
          </p:cNvSpPr>
          <p:nvPr/>
        </p:nvSpPr>
        <p:spPr bwMode="auto">
          <a:xfrm>
            <a:off x="457200" y="322760"/>
            <a:ext cx="8229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lv-LV" altLang="lv-LV" sz="3200" b="1" kern="0" dirty="0">
                <a:solidFill>
                  <a:srgbClr val="00874B"/>
                </a:solidFill>
                <a:latin typeface="+mn-lt"/>
                <a:cs typeface="Shonar Bangla" panose="020B0502040204020203" pitchFamily="34" charset="0"/>
              </a:rPr>
              <a:t>Procesa 2.solis (ja ½ nobalsojusi «par»)</a:t>
            </a:r>
          </a:p>
        </p:txBody>
      </p:sp>
    </p:spTree>
    <p:extLst>
      <p:ext uri="{BB962C8B-B14F-4D97-AF65-F5344CB8AC3E}">
        <p14:creationId xmlns:p14="http://schemas.microsoft.com/office/powerpoint/2010/main" val="1863686573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4539-677C-93EE-C2F8-0E33EECCC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lv-LV" sz="24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Pašvaldība pieņem vienu no lēmuma variantiem:</a:t>
            </a:r>
          </a:p>
          <a:p>
            <a:pPr marL="0" indent="0" algn="just">
              <a:buNone/>
            </a:pPr>
            <a:r>
              <a:rPr lang="lv-LV" sz="2000" b="1" dirty="0">
                <a:cs typeface="Times New Roman" panose="02020603050405020304" pitchFamily="18" charset="0"/>
              </a:rPr>
              <a:t>1.variants </a:t>
            </a:r>
            <a:r>
              <a:rPr lang="lv-LV" sz="2000" dirty="0">
                <a:cs typeface="Times New Roman" panose="02020603050405020304" pitchFamily="18" charset="0"/>
              </a:rPr>
              <a:t>– ja Pašvaldība konstatē, ka noteiktais zemes gabals ir korekts, tad 6 mēnešu laikā pieņem lēmumu par funkcionāli nepieciešamā zemes gabala platības noteikšanu </a:t>
            </a:r>
          </a:p>
          <a:p>
            <a:pPr marL="0" indent="0" algn="just">
              <a:buNone/>
            </a:pPr>
            <a:r>
              <a:rPr lang="lv-LV" sz="2000" i="1" dirty="0">
                <a:cs typeface="Times New Roman" panose="02020603050405020304" pitchFamily="18" charset="0"/>
              </a:rPr>
              <a:t>(zemes gabals ir korekts, ja atbilst esošajam ēku/būvju zemes robežu plānam)</a:t>
            </a:r>
            <a:endParaRPr lang="lv-LV" sz="20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000" b="1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2000" b="1" dirty="0">
                <a:cs typeface="Times New Roman" panose="02020603050405020304" pitchFamily="18" charset="0"/>
              </a:rPr>
              <a:t>2.variants</a:t>
            </a:r>
            <a:r>
              <a:rPr lang="lv-LV" sz="2000" dirty="0">
                <a:cs typeface="Times New Roman" panose="02020603050405020304" pitchFamily="18" charset="0"/>
              </a:rPr>
              <a:t>- ja Pašvaldība konstatē, ka šobrīd noteiktais zemes gabals ēkas uzturēšanai nav  korekts un to nepieciešams pārskatīt, pieņem lēmumu par dzīvojamās mājas nepieciešamā </a:t>
            </a:r>
            <a:r>
              <a:rPr lang="lv-LV" sz="2000" u="sng" dirty="0">
                <a:solidFill>
                  <a:srgbClr val="00874B"/>
                </a:solidFill>
                <a:cs typeface="Times New Roman" panose="02020603050405020304" pitchFamily="18" charset="0"/>
              </a:rPr>
              <a:t>zemes gabala platības pārskatīšanu</a:t>
            </a:r>
            <a:r>
              <a:rPr lang="lv-LV" sz="2000" dirty="0">
                <a:cs typeface="Times New Roman" panose="02020603050405020304" pitchFamily="18" charset="0"/>
              </a:rPr>
              <a:t>. Pārskatīšana notiek, pamatojoties uz MK noteikumiem «P</a:t>
            </a:r>
            <a:r>
              <a:rPr lang="en-US" sz="2000" dirty="0" err="1">
                <a:solidFill>
                  <a:srgbClr val="404041"/>
                </a:solidFill>
                <a:cs typeface="Times New Roman" panose="02020603050405020304" pitchFamily="18" charset="0"/>
              </a:rPr>
              <a:t>rivatizējamai</a:t>
            </a:r>
            <a:r>
              <a:rPr lang="en-US" sz="2000" dirty="0">
                <a:solidFill>
                  <a:srgbClr val="40404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404041"/>
                </a:solidFill>
                <a:cs typeface="Times New Roman" panose="02020603050405020304" pitchFamily="18" charset="0"/>
              </a:rPr>
              <a:t>dzīvojamai</a:t>
            </a:r>
            <a:r>
              <a:rPr lang="en-US" sz="2000" dirty="0">
                <a:solidFill>
                  <a:srgbClr val="40404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404041"/>
                </a:solidFill>
                <a:cs typeface="Times New Roman" panose="02020603050405020304" pitchFamily="18" charset="0"/>
              </a:rPr>
              <a:t>mājai</a:t>
            </a:r>
            <a:r>
              <a:rPr lang="en-US" sz="2000" dirty="0">
                <a:solidFill>
                  <a:srgbClr val="40404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404041"/>
                </a:solidFill>
                <a:cs typeface="Times New Roman" panose="02020603050405020304" pitchFamily="18" charset="0"/>
              </a:rPr>
              <a:t>funkcionāli</a:t>
            </a:r>
            <a:r>
              <a:rPr lang="en-US" sz="2000" dirty="0">
                <a:solidFill>
                  <a:srgbClr val="40404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404041"/>
                </a:solidFill>
                <a:cs typeface="Times New Roman" panose="02020603050405020304" pitchFamily="18" charset="0"/>
              </a:rPr>
              <a:t>nepieciešamā</a:t>
            </a:r>
            <a:r>
              <a:rPr lang="lv-LV" sz="2000" dirty="0">
                <a:solidFill>
                  <a:srgbClr val="40404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404041"/>
                </a:solidFill>
                <a:cs typeface="Times New Roman" panose="02020603050405020304" pitchFamily="18" charset="0"/>
              </a:rPr>
              <a:t>zemes</a:t>
            </a:r>
            <a:r>
              <a:rPr lang="en-US" sz="2000" dirty="0">
                <a:solidFill>
                  <a:srgbClr val="40404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404041"/>
                </a:solidFill>
                <a:cs typeface="Times New Roman" panose="02020603050405020304" pitchFamily="18" charset="0"/>
              </a:rPr>
              <a:t>gabala</a:t>
            </a:r>
            <a:r>
              <a:rPr lang="en-US" sz="2000" dirty="0">
                <a:solidFill>
                  <a:srgbClr val="40404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404041"/>
                </a:solidFill>
                <a:cs typeface="Times New Roman" panose="02020603050405020304" pitchFamily="18" charset="0"/>
              </a:rPr>
              <a:t>noteikšanas</a:t>
            </a:r>
            <a:r>
              <a:rPr lang="en-US" sz="2000" dirty="0">
                <a:solidFill>
                  <a:srgbClr val="40404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404041"/>
                </a:solidFill>
                <a:cs typeface="Times New Roman" panose="02020603050405020304" pitchFamily="18" charset="0"/>
              </a:rPr>
              <a:t>kārtība</a:t>
            </a:r>
            <a:r>
              <a:rPr lang="lv-LV" sz="2000" dirty="0">
                <a:solidFill>
                  <a:srgbClr val="404041"/>
                </a:solidFill>
                <a:cs typeface="Times New Roman" panose="02020603050405020304" pitchFamily="18" charset="0"/>
              </a:rPr>
              <a:t>» un tas</a:t>
            </a:r>
            <a:r>
              <a:rPr lang="lv-LV" sz="2000" dirty="0">
                <a:cs typeface="Times New Roman" panose="02020603050405020304" pitchFamily="18" charset="0"/>
              </a:rPr>
              <a:t> jāpieņem </a:t>
            </a:r>
            <a:r>
              <a:rPr lang="lv-LV" sz="2000" dirty="0">
                <a:solidFill>
                  <a:srgbClr val="00874B"/>
                </a:solidFill>
                <a:cs typeface="Times New Roman" panose="02020603050405020304" pitchFamily="18" charset="0"/>
              </a:rPr>
              <a:t>2,5 gadu laikā</a:t>
            </a:r>
            <a:r>
              <a:rPr lang="lv-LV" sz="2000" dirty="0">
                <a:cs typeface="Times New Roman" panose="02020603050405020304" pitchFamily="18" charset="0"/>
              </a:rPr>
              <a:t>. Atsavināšanas tiesības izmantošanas procesu turpina pēc tam, kad pieņemts lēmums par funkcionāli nepieciešamo zemes gabalu zem DDZ mājas </a:t>
            </a:r>
            <a:r>
              <a:rPr lang="lv-LV" sz="2000" i="1" dirty="0">
                <a:cs typeface="Times New Roman" panose="02020603050405020304" pitchFamily="18" charset="0"/>
              </a:rPr>
              <a:t>(platības pārskata tuvāko ēku kvartāla ietvaros) </a:t>
            </a:r>
          </a:p>
        </p:txBody>
      </p:sp>
    </p:spTree>
    <p:extLst>
      <p:ext uri="{BB962C8B-B14F-4D97-AF65-F5344CB8AC3E}">
        <p14:creationId xmlns:p14="http://schemas.microsoft.com/office/powerpoint/2010/main" val="188214873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4539-677C-93EE-C2F8-0E33EECCC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Kad pieņemtais lēmums kļuvis neapstrīdams, Pašvaldība to nosūta Valsts zemes dienestam (</a:t>
            </a:r>
            <a:r>
              <a:rPr lang="lv-LV" sz="2000" i="1" dirty="0">
                <a:cs typeface="Times New Roman" panose="02020603050405020304" pitchFamily="18" charset="0"/>
              </a:rPr>
              <a:t>zemes īpašniekam ir tiesības pārsūdzēt lēmumu, jo atsavināšanas tiesības izmantošanai nav nepieciešama zemesgabala īpašnieka piekrišana</a:t>
            </a:r>
            <a:r>
              <a:rPr lang="lv-LV" sz="2000" dirty="0"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lv-LV" sz="2000" u="sng" dirty="0">
              <a:solidFill>
                <a:srgbClr val="3E7259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2000" u="sng" dirty="0">
                <a:solidFill>
                  <a:srgbClr val="00874B"/>
                </a:solidFill>
                <a:cs typeface="Times New Roman" panose="02020603050405020304" pitchFamily="18" charset="0"/>
              </a:rPr>
              <a:t>Pašvaldības funkcija šajā brīdī izbeidzas!</a:t>
            </a:r>
          </a:p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(Valsts zemes dienests turpina atsavināšanas procesu)</a:t>
            </a:r>
          </a:p>
        </p:txBody>
      </p:sp>
      <p:sp>
        <p:nvSpPr>
          <p:cNvPr id="7" name="Virsraksts 1">
            <a:extLst>
              <a:ext uri="{FF2B5EF4-FFF2-40B4-BE49-F238E27FC236}">
                <a16:creationId xmlns:a16="http://schemas.microsoft.com/office/drawing/2014/main" id="{7884F125-F4DA-2BED-23FC-D0D835386E45}"/>
              </a:ext>
            </a:extLst>
          </p:cNvPr>
          <p:cNvSpPr txBox="1">
            <a:spLocks/>
          </p:cNvSpPr>
          <p:nvPr/>
        </p:nvSpPr>
        <p:spPr bwMode="auto">
          <a:xfrm>
            <a:off x="611560" y="246038"/>
            <a:ext cx="8229600" cy="45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indent="0">
              <a:buNone/>
            </a:pPr>
            <a:endParaRPr lang="lv-LV" sz="2400" b="1" u="sng" dirty="0">
              <a:solidFill>
                <a:srgbClr val="00874B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94663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B4539-677C-93EE-C2F8-0E33EECCC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lv-LV" altLang="lv-LV" sz="2400" b="1" kern="0" dirty="0">
                <a:cs typeface="Times New Roman" panose="02020603050405020304" pitchFamily="18" charset="0"/>
              </a:rPr>
              <a:t>VALSTS ZEMES DIENESTA DARBĪBAS:</a:t>
            </a:r>
          </a:p>
          <a:p>
            <a:pPr marL="0" indent="0" algn="just">
              <a:buNone/>
            </a:pPr>
            <a:endParaRPr lang="lv-LV" sz="2000" dirty="0"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lv-LV" sz="2000" dirty="0">
                <a:ea typeface="Calibri" panose="020F0502020204030204" pitchFamily="34" charset="0"/>
              </a:rPr>
              <a:t>1.Valsts zemes dienests Kadastrā veic atzīmi - “ATSAVINĀMĀ ZEME” (būs publiski aplūkojama portālā kadastrs.lv) un reģistrē atsavināmās zemes platību </a:t>
            </a:r>
          </a:p>
          <a:p>
            <a:pPr marL="0" indent="0" algn="just">
              <a:buNone/>
            </a:pPr>
            <a:r>
              <a:rPr lang="lv-LV" sz="2000" dirty="0">
                <a:ea typeface="Calibri" panose="020F0502020204030204" pitchFamily="34" charset="0"/>
              </a:rPr>
              <a:t>2.Aprēķina atsavināšanas cenu atbilstoši kopīpašuma domājami daļai.  </a:t>
            </a:r>
          </a:p>
          <a:p>
            <a:pPr marL="0" indent="0" algn="just">
              <a:buNone/>
            </a:pPr>
            <a:r>
              <a:rPr lang="lv-LV" sz="2000" dirty="0">
                <a:ea typeface="Calibri" panose="020F0502020204030204" pitchFamily="34" charset="0"/>
              </a:rPr>
              <a:t> </a:t>
            </a: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Likumā</a:t>
            </a:r>
            <a:r>
              <a:rPr lang="lv-LV" sz="2000" spc="-70" dirty="0">
                <a:solidFill>
                  <a:srgbClr val="2D294E"/>
                </a:solidFill>
                <a:ea typeface="Calibri" panose="020F0502020204030204" pitchFamily="34" charset="0"/>
              </a:rPr>
              <a:t> </a:t>
            </a: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noteiktajā</a:t>
            </a:r>
            <a:r>
              <a:rPr lang="lv-LV" sz="2000" spc="-65" dirty="0">
                <a:solidFill>
                  <a:srgbClr val="2D294E"/>
                </a:solidFill>
                <a:ea typeface="Calibri" panose="020F0502020204030204" pitchFamily="34" charset="0"/>
              </a:rPr>
              <a:t> </a:t>
            </a: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kārtībā</a:t>
            </a:r>
            <a:r>
              <a:rPr lang="lv-LV" sz="2000" spc="-60" dirty="0">
                <a:solidFill>
                  <a:srgbClr val="2D294E"/>
                </a:solidFill>
                <a:ea typeface="Calibri" panose="020F0502020204030204" pitchFamily="34" charset="0"/>
              </a:rPr>
              <a:t> </a:t>
            </a:r>
            <a:r>
              <a:rPr lang="lv-LV" sz="2000" dirty="0">
                <a:solidFill>
                  <a:srgbClr val="2D294E"/>
                </a:solidFill>
                <a:ea typeface="Calibri" panose="020F0502020204030204" pitchFamily="34" charset="0"/>
              </a:rPr>
              <a:t>aprēķinātā</a:t>
            </a:r>
            <a:r>
              <a:rPr lang="lv-LV" sz="2000" spc="-55" dirty="0">
                <a:solidFill>
                  <a:srgbClr val="2D294E"/>
                </a:solidFill>
                <a:ea typeface="Calibri" panose="020F0502020204030204" pitchFamily="34" charset="0"/>
              </a:rPr>
              <a:t> </a:t>
            </a:r>
            <a:r>
              <a:rPr lang="lv-LV" sz="2000" b="1" dirty="0">
                <a:solidFill>
                  <a:srgbClr val="2D294E"/>
                </a:solidFill>
                <a:ea typeface="Calibri" panose="020F0502020204030204" pitchFamily="34" charset="0"/>
              </a:rPr>
              <a:t>atsavināšanas </a:t>
            </a:r>
            <a:r>
              <a:rPr lang="lv-LV" sz="2000" spc="-440" dirty="0">
                <a:solidFill>
                  <a:srgbClr val="2D294E"/>
                </a:solidFill>
                <a:ea typeface="Calibri" panose="020F0502020204030204" pitchFamily="34" charset="0"/>
              </a:rPr>
              <a:t> </a:t>
            </a:r>
            <a:r>
              <a:rPr lang="lv-LV" sz="2000" b="1" dirty="0">
                <a:solidFill>
                  <a:srgbClr val="2D294E"/>
                </a:solidFill>
                <a:ea typeface="Calibri" panose="020F0502020204030204" pitchFamily="34" charset="0"/>
              </a:rPr>
              <a:t>cena</a:t>
            </a:r>
            <a:r>
              <a:rPr lang="lv-LV" sz="2000" b="1" spc="-20" dirty="0">
                <a:solidFill>
                  <a:srgbClr val="2D294E"/>
                </a:solidFill>
                <a:ea typeface="Calibri" panose="020F0502020204030204" pitchFamily="34" charset="0"/>
              </a:rPr>
              <a:t> </a:t>
            </a:r>
            <a:r>
              <a:rPr lang="lv-LV" sz="2000" b="1" dirty="0">
                <a:solidFill>
                  <a:srgbClr val="2D294E"/>
                </a:solidFill>
                <a:ea typeface="Calibri" panose="020F0502020204030204" pitchFamily="34" charset="0"/>
              </a:rPr>
              <a:t>nav</a:t>
            </a:r>
            <a:r>
              <a:rPr lang="lv-LV" sz="2000" b="1" spc="-5" dirty="0">
                <a:solidFill>
                  <a:srgbClr val="2D294E"/>
                </a:solidFill>
                <a:ea typeface="Calibri" panose="020F0502020204030204" pitchFamily="34" charset="0"/>
              </a:rPr>
              <a:t> </a:t>
            </a:r>
            <a:r>
              <a:rPr lang="lv-LV" sz="2000" b="1" dirty="0">
                <a:solidFill>
                  <a:srgbClr val="2D294E"/>
                </a:solidFill>
                <a:ea typeface="Calibri" panose="020F0502020204030204" pitchFamily="34" charset="0"/>
              </a:rPr>
              <a:t>apstrīdama</a:t>
            </a:r>
            <a:r>
              <a:rPr lang="lv-LV" sz="2000" b="1" spc="5" dirty="0">
                <a:solidFill>
                  <a:srgbClr val="2D294E"/>
                </a:solidFill>
                <a:ea typeface="Calibri" panose="020F0502020204030204" pitchFamily="34" charset="0"/>
              </a:rPr>
              <a:t> </a:t>
            </a:r>
            <a:r>
              <a:rPr lang="lv-LV" sz="2000" b="1" dirty="0">
                <a:solidFill>
                  <a:srgbClr val="2D294E"/>
                </a:solidFill>
                <a:ea typeface="Calibri" panose="020F0502020204030204" pitchFamily="34" charset="0"/>
              </a:rPr>
              <a:t>vai</a:t>
            </a:r>
            <a:r>
              <a:rPr lang="lv-LV" sz="2000" b="1" spc="-5" dirty="0">
                <a:solidFill>
                  <a:srgbClr val="2D294E"/>
                </a:solidFill>
                <a:ea typeface="Calibri" panose="020F0502020204030204" pitchFamily="34" charset="0"/>
              </a:rPr>
              <a:t> </a:t>
            </a:r>
            <a:r>
              <a:rPr lang="lv-LV" sz="2000" b="1" dirty="0">
                <a:solidFill>
                  <a:srgbClr val="2D294E"/>
                </a:solidFill>
                <a:ea typeface="Calibri" panose="020F0502020204030204" pitchFamily="34" charset="0"/>
              </a:rPr>
              <a:t>pārsūdzama!</a:t>
            </a:r>
            <a:endParaRPr lang="lv-LV" sz="2000" dirty="0"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lv-LV" sz="2000" dirty="0">
                <a:ea typeface="Calibri" panose="020F0502020204030204" pitchFamily="34" charset="0"/>
              </a:rPr>
              <a:t>3.Paziņojumu par atsavināšanas cenu nosūta </a:t>
            </a:r>
            <a:r>
              <a:rPr lang="lv-LV" sz="2000" b="1" u="sng" dirty="0">
                <a:solidFill>
                  <a:srgbClr val="00874B"/>
                </a:solidFill>
                <a:ea typeface="Calibri" panose="020F0502020204030204" pitchFamily="34" charset="0"/>
              </a:rPr>
              <a:t>katram dzīvokļa </a:t>
            </a:r>
            <a:r>
              <a:rPr lang="lv-LV" sz="2000" dirty="0">
                <a:solidFill>
                  <a:srgbClr val="00874B"/>
                </a:solidFill>
                <a:ea typeface="Calibri" panose="020F0502020204030204" pitchFamily="34" charset="0"/>
              </a:rPr>
              <a:t>īpašniekam/tiesiskajam valdītājam</a:t>
            </a:r>
          </a:p>
          <a:p>
            <a:pPr marL="0" indent="0" algn="just">
              <a:buNone/>
            </a:pPr>
            <a:endParaRPr lang="lv-LV" sz="20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2000" dirty="0">
                <a:cs typeface="Times New Roman" panose="02020603050405020304" pitchFamily="18" charset="0"/>
              </a:rPr>
              <a:t>Atsavināšanas </a:t>
            </a:r>
            <a:r>
              <a:rPr lang="lv-LV" sz="2000" b="1" u="sng" dirty="0">
                <a:solidFill>
                  <a:srgbClr val="00874B"/>
                </a:solidFill>
                <a:cs typeface="Times New Roman" panose="02020603050405020304" pitchFamily="18" charset="0"/>
              </a:rPr>
              <a:t>cena ir spēkā 2.gadus </a:t>
            </a:r>
            <a:r>
              <a:rPr lang="lv-LV" sz="2000" dirty="0">
                <a:cs typeface="Times New Roman" panose="02020603050405020304" pitchFamily="18" charset="0"/>
              </a:rPr>
              <a:t>no paziņojuma izdošanas dienas!</a:t>
            </a:r>
          </a:p>
        </p:txBody>
      </p:sp>
    </p:spTree>
    <p:extLst>
      <p:ext uri="{BB962C8B-B14F-4D97-AF65-F5344CB8AC3E}">
        <p14:creationId xmlns:p14="http://schemas.microsoft.com/office/powerpoint/2010/main" val="45535469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4963</TotalTime>
  <Words>1113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Candara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INFORMĀCIJA </vt:lpstr>
      <vt:lpstr>PowerPoint Presentation</vt:lpstr>
    </vt:vector>
  </TitlesOfParts>
  <Company>TND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Ingrida Smuskova</dc:creator>
  <cp:lastModifiedBy>Aiga Priede</cp:lastModifiedBy>
  <cp:revision>259</cp:revision>
  <cp:lastPrinted>2022-12-01T14:17:33Z</cp:lastPrinted>
  <dcterms:created xsi:type="dcterms:W3CDTF">2015-01-15T14:10:09Z</dcterms:created>
  <dcterms:modified xsi:type="dcterms:W3CDTF">2023-10-27T07:34:57Z</dcterms:modified>
</cp:coreProperties>
</file>