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4"/>
  </p:notesMasterIdLst>
  <p:sldIdLst>
    <p:sldId id="256" r:id="rId2"/>
    <p:sldId id="257" r:id="rId3"/>
    <p:sldId id="267" r:id="rId4"/>
    <p:sldId id="268" r:id="rId5"/>
    <p:sldId id="269" r:id="rId6"/>
    <p:sldId id="263" r:id="rId7"/>
    <p:sldId id="270" r:id="rId8"/>
    <p:sldId id="266" r:id="rId9"/>
    <p:sldId id="272" r:id="rId10"/>
    <p:sldId id="273" r:id="rId11"/>
    <p:sldId id="274" r:id="rId12"/>
    <p:sldId id="275" r:id="rId13"/>
    <p:sldId id="271" r:id="rId14"/>
    <p:sldId id="291" r:id="rId15"/>
    <p:sldId id="276" r:id="rId16"/>
    <p:sldId id="277" r:id="rId17"/>
    <p:sldId id="278" r:id="rId18"/>
    <p:sldId id="279" r:id="rId19"/>
    <p:sldId id="280" r:id="rId20"/>
    <p:sldId id="281" r:id="rId21"/>
    <p:sldId id="282" r:id="rId22"/>
    <p:sldId id="283" r:id="rId23"/>
    <p:sldId id="284" r:id="rId24"/>
    <p:sldId id="294" r:id="rId25"/>
    <p:sldId id="285" r:id="rId26"/>
    <p:sldId id="286" r:id="rId27"/>
    <p:sldId id="298" r:id="rId28"/>
    <p:sldId id="295" r:id="rId29"/>
    <p:sldId id="293" r:id="rId30"/>
    <p:sldId id="296" r:id="rId31"/>
    <p:sldId id="297" r:id="rId32"/>
    <p:sldId id="290" r:id="rId33"/>
  </p:sldIdLst>
  <p:sldSz cx="9144000" cy="6858000" type="screen4x3"/>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81" autoAdjust="0"/>
    <p:restoredTop sz="94662" autoAdjust="0"/>
  </p:normalViewPr>
  <p:slideViewPr>
    <p:cSldViewPr>
      <p:cViewPr varScale="1">
        <p:scale>
          <a:sx n="126" d="100"/>
          <a:sy n="126" d="100"/>
        </p:scale>
        <p:origin x="-1218"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lv-LV"/>
          </a:p>
        </p:txBody>
      </p:sp>
      <p:sp>
        <p:nvSpPr>
          <p:cNvPr id="3" name="Datuma vietturis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C40E6F-4560-4089-9A9A-2B02495CA491}" type="datetimeFigureOut">
              <a:rPr lang="lv-LV" smtClean="0"/>
              <a:t>31.01.2024</a:t>
            </a:fld>
            <a:endParaRPr lang="lv-LV"/>
          </a:p>
        </p:txBody>
      </p:sp>
      <p:sp>
        <p:nvSpPr>
          <p:cNvPr id="4" name="Slaida attēla vietturi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lv-LV"/>
          </a:p>
        </p:txBody>
      </p:sp>
      <p:sp>
        <p:nvSpPr>
          <p:cNvPr id="5" name="Piezīmju vietturi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lv-LV"/>
          </a:p>
        </p:txBody>
      </p:sp>
      <p:sp>
        <p:nvSpPr>
          <p:cNvPr id="6" name="Kājenes vietturis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lv-LV"/>
          </a:p>
        </p:txBody>
      </p:sp>
      <p:sp>
        <p:nvSpPr>
          <p:cNvPr id="7" name="Slaida numura vietturis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D2D3B3-7C5E-4EE9-91B4-3DD4D292D39A}" type="slidenum">
              <a:rPr lang="lv-LV" smtClean="0"/>
              <a:t>‹#›</a:t>
            </a:fld>
            <a:endParaRPr lang="lv-LV"/>
          </a:p>
        </p:txBody>
      </p:sp>
    </p:spTree>
    <p:extLst>
      <p:ext uri="{BB962C8B-B14F-4D97-AF65-F5344CB8AC3E}">
        <p14:creationId xmlns:p14="http://schemas.microsoft.com/office/powerpoint/2010/main" val="2325107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10"/>
          </p:nvPr>
        </p:nvSpPr>
        <p:spPr/>
        <p:txBody>
          <a:bodyPr/>
          <a:lstStyle/>
          <a:p>
            <a:fld id="{0ED2D3B3-7C5E-4EE9-91B4-3DD4D292D39A}" type="slidenum">
              <a:rPr lang="lv-LV" smtClean="0"/>
              <a:t>3</a:t>
            </a:fld>
            <a:endParaRPr lang="lv-LV"/>
          </a:p>
        </p:txBody>
      </p:sp>
    </p:spTree>
    <p:extLst>
      <p:ext uri="{BB962C8B-B14F-4D97-AF65-F5344CB8AC3E}">
        <p14:creationId xmlns:p14="http://schemas.microsoft.com/office/powerpoint/2010/main" val="2432337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10"/>
          </p:nvPr>
        </p:nvSpPr>
        <p:spPr/>
        <p:txBody>
          <a:bodyPr/>
          <a:lstStyle/>
          <a:p>
            <a:fld id="{0ED2D3B3-7C5E-4EE9-91B4-3DD4D292D39A}" type="slidenum">
              <a:rPr lang="lv-LV" smtClean="0"/>
              <a:t>12</a:t>
            </a:fld>
            <a:endParaRPr lang="lv-LV"/>
          </a:p>
        </p:txBody>
      </p:sp>
    </p:spTree>
    <p:extLst>
      <p:ext uri="{BB962C8B-B14F-4D97-AF65-F5344CB8AC3E}">
        <p14:creationId xmlns:p14="http://schemas.microsoft.com/office/powerpoint/2010/main" val="2432337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10"/>
          </p:nvPr>
        </p:nvSpPr>
        <p:spPr/>
        <p:txBody>
          <a:bodyPr/>
          <a:lstStyle/>
          <a:p>
            <a:fld id="{0ED2D3B3-7C5E-4EE9-91B4-3DD4D292D39A}" type="slidenum">
              <a:rPr lang="lv-LV" smtClean="0"/>
              <a:t>13</a:t>
            </a:fld>
            <a:endParaRPr lang="lv-LV"/>
          </a:p>
        </p:txBody>
      </p:sp>
    </p:spTree>
    <p:extLst>
      <p:ext uri="{BB962C8B-B14F-4D97-AF65-F5344CB8AC3E}">
        <p14:creationId xmlns:p14="http://schemas.microsoft.com/office/powerpoint/2010/main" val="2432337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10"/>
          </p:nvPr>
        </p:nvSpPr>
        <p:spPr/>
        <p:txBody>
          <a:bodyPr/>
          <a:lstStyle/>
          <a:p>
            <a:fld id="{0ED2D3B3-7C5E-4EE9-91B4-3DD4D292D39A}" type="slidenum">
              <a:rPr lang="lv-LV" smtClean="0"/>
              <a:t>14</a:t>
            </a:fld>
            <a:endParaRPr lang="lv-LV"/>
          </a:p>
        </p:txBody>
      </p:sp>
    </p:spTree>
    <p:extLst>
      <p:ext uri="{BB962C8B-B14F-4D97-AF65-F5344CB8AC3E}">
        <p14:creationId xmlns:p14="http://schemas.microsoft.com/office/powerpoint/2010/main" val="2432337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10"/>
          </p:nvPr>
        </p:nvSpPr>
        <p:spPr/>
        <p:txBody>
          <a:bodyPr/>
          <a:lstStyle/>
          <a:p>
            <a:fld id="{0ED2D3B3-7C5E-4EE9-91B4-3DD4D292D39A}" type="slidenum">
              <a:rPr lang="lv-LV" smtClean="0"/>
              <a:t>15</a:t>
            </a:fld>
            <a:endParaRPr lang="lv-LV"/>
          </a:p>
        </p:txBody>
      </p:sp>
    </p:spTree>
    <p:extLst>
      <p:ext uri="{BB962C8B-B14F-4D97-AF65-F5344CB8AC3E}">
        <p14:creationId xmlns:p14="http://schemas.microsoft.com/office/powerpoint/2010/main" val="2432337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10"/>
          </p:nvPr>
        </p:nvSpPr>
        <p:spPr/>
        <p:txBody>
          <a:bodyPr/>
          <a:lstStyle/>
          <a:p>
            <a:fld id="{0ED2D3B3-7C5E-4EE9-91B4-3DD4D292D39A}" type="slidenum">
              <a:rPr lang="lv-LV" smtClean="0"/>
              <a:t>16</a:t>
            </a:fld>
            <a:endParaRPr lang="lv-LV"/>
          </a:p>
        </p:txBody>
      </p:sp>
    </p:spTree>
    <p:extLst>
      <p:ext uri="{BB962C8B-B14F-4D97-AF65-F5344CB8AC3E}">
        <p14:creationId xmlns:p14="http://schemas.microsoft.com/office/powerpoint/2010/main" val="2432337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10"/>
          </p:nvPr>
        </p:nvSpPr>
        <p:spPr/>
        <p:txBody>
          <a:bodyPr/>
          <a:lstStyle/>
          <a:p>
            <a:fld id="{0ED2D3B3-7C5E-4EE9-91B4-3DD4D292D39A}" type="slidenum">
              <a:rPr lang="lv-LV" smtClean="0"/>
              <a:t>17</a:t>
            </a:fld>
            <a:endParaRPr lang="lv-LV"/>
          </a:p>
        </p:txBody>
      </p:sp>
    </p:spTree>
    <p:extLst>
      <p:ext uri="{BB962C8B-B14F-4D97-AF65-F5344CB8AC3E}">
        <p14:creationId xmlns:p14="http://schemas.microsoft.com/office/powerpoint/2010/main" val="24323377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10"/>
          </p:nvPr>
        </p:nvSpPr>
        <p:spPr/>
        <p:txBody>
          <a:bodyPr/>
          <a:lstStyle/>
          <a:p>
            <a:fld id="{0ED2D3B3-7C5E-4EE9-91B4-3DD4D292D39A}" type="slidenum">
              <a:rPr lang="lv-LV" smtClean="0"/>
              <a:t>18</a:t>
            </a:fld>
            <a:endParaRPr lang="lv-LV"/>
          </a:p>
        </p:txBody>
      </p:sp>
    </p:spTree>
    <p:extLst>
      <p:ext uri="{BB962C8B-B14F-4D97-AF65-F5344CB8AC3E}">
        <p14:creationId xmlns:p14="http://schemas.microsoft.com/office/powerpoint/2010/main" val="24323377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10"/>
          </p:nvPr>
        </p:nvSpPr>
        <p:spPr/>
        <p:txBody>
          <a:bodyPr/>
          <a:lstStyle/>
          <a:p>
            <a:fld id="{0ED2D3B3-7C5E-4EE9-91B4-3DD4D292D39A}" type="slidenum">
              <a:rPr lang="lv-LV" smtClean="0"/>
              <a:t>19</a:t>
            </a:fld>
            <a:endParaRPr lang="lv-LV"/>
          </a:p>
        </p:txBody>
      </p:sp>
    </p:spTree>
    <p:extLst>
      <p:ext uri="{BB962C8B-B14F-4D97-AF65-F5344CB8AC3E}">
        <p14:creationId xmlns:p14="http://schemas.microsoft.com/office/powerpoint/2010/main" val="24323377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10"/>
          </p:nvPr>
        </p:nvSpPr>
        <p:spPr/>
        <p:txBody>
          <a:bodyPr/>
          <a:lstStyle/>
          <a:p>
            <a:fld id="{0ED2D3B3-7C5E-4EE9-91B4-3DD4D292D39A}" type="slidenum">
              <a:rPr lang="lv-LV" smtClean="0"/>
              <a:t>20</a:t>
            </a:fld>
            <a:endParaRPr lang="lv-LV"/>
          </a:p>
        </p:txBody>
      </p:sp>
    </p:spTree>
    <p:extLst>
      <p:ext uri="{BB962C8B-B14F-4D97-AF65-F5344CB8AC3E}">
        <p14:creationId xmlns:p14="http://schemas.microsoft.com/office/powerpoint/2010/main" val="24323377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10"/>
          </p:nvPr>
        </p:nvSpPr>
        <p:spPr/>
        <p:txBody>
          <a:bodyPr/>
          <a:lstStyle/>
          <a:p>
            <a:fld id="{0ED2D3B3-7C5E-4EE9-91B4-3DD4D292D39A}" type="slidenum">
              <a:rPr lang="lv-LV" smtClean="0"/>
              <a:t>21</a:t>
            </a:fld>
            <a:endParaRPr lang="lv-LV"/>
          </a:p>
        </p:txBody>
      </p:sp>
    </p:spTree>
    <p:extLst>
      <p:ext uri="{BB962C8B-B14F-4D97-AF65-F5344CB8AC3E}">
        <p14:creationId xmlns:p14="http://schemas.microsoft.com/office/powerpoint/2010/main" val="2432337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10"/>
          </p:nvPr>
        </p:nvSpPr>
        <p:spPr/>
        <p:txBody>
          <a:bodyPr/>
          <a:lstStyle/>
          <a:p>
            <a:fld id="{0ED2D3B3-7C5E-4EE9-91B4-3DD4D292D39A}" type="slidenum">
              <a:rPr lang="lv-LV" smtClean="0"/>
              <a:t>4</a:t>
            </a:fld>
            <a:endParaRPr lang="lv-LV"/>
          </a:p>
        </p:txBody>
      </p:sp>
    </p:spTree>
    <p:extLst>
      <p:ext uri="{BB962C8B-B14F-4D97-AF65-F5344CB8AC3E}">
        <p14:creationId xmlns:p14="http://schemas.microsoft.com/office/powerpoint/2010/main" val="2432337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10"/>
          </p:nvPr>
        </p:nvSpPr>
        <p:spPr/>
        <p:txBody>
          <a:bodyPr/>
          <a:lstStyle/>
          <a:p>
            <a:fld id="{0ED2D3B3-7C5E-4EE9-91B4-3DD4D292D39A}" type="slidenum">
              <a:rPr lang="lv-LV" smtClean="0"/>
              <a:t>22</a:t>
            </a:fld>
            <a:endParaRPr lang="lv-LV"/>
          </a:p>
        </p:txBody>
      </p:sp>
    </p:spTree>
    <p:extLst>
      <p:ext uri="{BB962C8B-B14F-4D97-AF65-F5344CB8AC3E}">
        <p14:creationId xmlns:p14="http://schemas.microsoft.com/office/powerpoint/2010/main" val="24323377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10"/>
          </p:nvPr>
        </p:nvSpPr>
        <p:spPr/>
        <p:txBody>
          <a:bodyPr/>
          <a:lstStyle/>
          <a:p>
            <a:fld id="{0ED2D3B3-7C5E-4EE9-91B4-3DD4D292D39A}" type="slidenum">
              <a:rPr lang="lv-LV" smtClean="0"/>
              <a:t>23</a:t>
            </a:fld>
            <a:endParaRPr lang="lv-LV"/>
          </a:p>
        </p:txBody>
      </p:sp>
    </p:spTree>
    <p:extLst>
      <p:ext uri="{BB962C8B-B14F-4D97-AF65-F5344CB8AC3E}">
        <p14:creationId xmlns:p14="http://schemas.microsoft.com/office/powerpoint/2010/main" val="24323377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10"/>
          </p:nvPr>
        </p:nvSpPr>
        <p:spPr/>
        <p:txBody>
          <a:bodyPr/>
          <a:lstStyle/>
          <a:p>
            <a:fld id="{0ED2D3B3-7C5E-4EE9-91B4-3DD4D292D39A}" type="slidenum">
              <a:rPr lang="lv-LV" smtClean="0"/>
              <a:t>24</a:t>
            </a:fld>
            <a:endParaRPr lang="lv-LV"/>
          </a:p>
        </p:txBody>
      </p:sp>
    </p:spTree>
    <p:extLst>
      <p:ext uri="{BB962C8B-B14F-4D97-AF65-F5344CB8AC3E}">
        <p14:creationId xmlns:p14="http://schemas.microsoft.com/office/powerpoint/2010/main" val="24323377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10"/>
          </p:nvPr>
        </p:nvSpPr>
        <p:spPr/>
        <p:txBody>
          <a:bodyPr/>
          <a:lstStyle/>
          <a:p>
            <a:fld id="{0ED2D3B3-7C5E-4EE9-91B4-3DD4D292D39A}" type="slidenum">
              <a:rPr lang="lv-LV" smtClean="0"/>
              <a:t>25</a:t>
            </a:fld>
            <a:endParaRPr lang="lv-LV"/>
          </a:p>
        </p:txBody>
      </p:sp>
    </p:spTree>
    <p:extLst>
      <p:ext uri="{BB962C8B-B14F-4D97-AF65-F5344CB8AC3E}">
        <p14:creationId xmlns:p14="http://schemas.microsoft.com/office/powerpoint/2010/main" val="24323377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10"/>
          </p:nvPr>
        </p:nvSpPr>
        <p:spPr/>
        <p:txBody>
          <a:bodyPr/>
          <a:lstStyle/>
          <a:p>
            <a:fld id="{0ED2D3B3-7C5E-4EE9-91B4-3DD4D292D39A}" type="slidenum">
              <a:rPr lang="lv-LV" smtClean="0"/>
              <a:t>26</a:t>
            </a:fld>
            <a:endParaRPr lang="lv-LV"/>
          </a:p>
        </p:txBody>
      </p:sp>
    </p:spTree>
    <p:extLst>
      <p:ext uri="{BB962C8B-B14F-4D97-AF65-F5344CB8AC3E}">
        <p14:creationId xmlns:p14="http://schemas.microsoft.com/office/powerpoint/2010/main" val="24323377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10"/>
          </p:nvPr>
        </p:nvSpPr>
        <p:spPr/>
        <p:txBody>
          <a:bodyPr/>
          <a:lstStyle/>
          <a:p>
            <a:fld id="{0ED2D3B3-7C5E-4EE9-91B4-3DD4D292D39A}" type="slidenum">
              <a:rPr lang="lv-LV" smtClean="0"/>
              <a:t>27</a:t>
            </a:fld>
            <a:endParaRPr lang="lv-LV"/>
          </a:p>
        </p:txBody>
      </p:sp>
    </p:spTree>
    <p:extLst>
      <p:ext uri="{BB962C8B-B14F-4D97-AF65-F5344CB8AC3E}">
        <p14:creationId xmlns:p14="http://schemas.microsoft.com/office/powerpoint/2010/main" val="24323377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10"/>
          </p:nvPr>
        </p:nvSpPr>
        <p:spPr/>
        <p:txBody>
          <a:bodyPr/>
          <a:lstStyle/>
          <a:p>
            <a:fld id="{0ED2D3B3-7C5E-4EE9-91B4-3DD4D292D39A}" type="slidenum">
              <a:rPr lang="lv-LV" smtClean="0"/>
              <a:t>28</a:t>
            </a:fld>
            <a:endParaRPr lang="lv-LV"/>
          </a:p>
        </p:txBody>
      </p:sp>
    </p:spTree>
    <p:extLst>
      <p:ext uri="{BB962C8B-B14F-4D97-AF65-F5344CB8AC3E}">
        <p14:creationId xmlns:p14="http://schemas.microsoft.com/office/powerpoint/2010/main" val="24323377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10"/>
          </p:nvPr>
        </p:nvSpPr>
        <p:spPr/>
        <p:txBody>
          <a:bodyPr/>
          <a:lstStyle/>
          <a:p>
            <a:fld id="{0ED2D3B3-7C5E-4EE9-91B4-3DD4D292D39A}" type="slidenum">
              <a:rPr lang="lv-LV" smtClean="0"/>
              <a:t>29</a:t>
            </a:fld>
            <a:endParaRPr lang="lv-LV"/>
          </a:p>
        </p:txBody>
      </p:sp>
    </p:spTree>
    <p:extLst>
      <p:ext uri="{BB962C8B-B14F-4D97-AF65-F5344CB8AC3E}">
        <p14:creationId xmlns:p14="http://schemas.microsoft.com/office/powerpoint/2010/main" val="24323377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10"/>
          </p:nvPr>
        </p:nvSpPr>
        <p:spPr/>
        <p:txBody>
          <a:bodyPr/>
          <a:lstStyle/>
          <a:p>
            <a:fld id="{0ED2D3B3-7C5E-4EE9-91B4-3DD4D292D39A}" type="slidenum">
              <a:rPr lang="lv-LV" smtClean="0"/>
              <a:t>30</a:t>
            </a:fld>
            <a:endParaRPr lang="lv-LV"/>
          </a:p>
        </p:txBody>
      </p:sp>
    </p:spTree>
    <p:extLst>
      <p:ext uri="{BB962C8B-B14F-4D97-AF65-F5344CB8AC3E}">
        <p14:creationId xmlns:p14="http://schemas.microsoft.com/office/powerpoint/2010/main" val="24323377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10"/>
          </p:nvPr>
        </p:nvSpPr>
        <p:spPr/>
        <p:txBody>
          <a:bodyPr/>
          <a:lstStyle/>
          <a:p>
            <a:fld id="{0ED2D3B3-7C5E-4EE9-91B4-3DD4D292D39A}" type="slidenum">
              <a:rPr lang="lv-LV" smtClean="0"/>
              <a:t>31</a:t>
            </a:fld>
            <a:endParaRPr lang="lv-LV"/>
          </a:p>
        </p:txBody>
      </p:sp>
    </p:spTree>
    <p:extLst>
      <p:ext uri="{BB962C8B-B14F-4D97-AF65-F5344CB8AC3E}">
        <p14:creationId xmlns:p14="http://schemas.microsoft.com/office/powerpoint/2010/main" val="2432337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10"/>
          </p:nvPr>
        </p:nvSpPr>
        <p:spPr/>
        <p:txBody>
          <a:bodyPr/>
          <a:lstStyle/>
          <a:p>
            <a:fld id="{0ED2D3B3-7C5E-4EE9-91B4-3DD4D292D39A}" type="slidenum">
              <a:rPr lang="lv-LV" smtClean="0"/>
              <a:t>5</a:t>
            </a:fld>
            <a:endParaRPr lang="lv-LV"/>
          </a:p>
        </p:txBody>
      </p:sp>
    </p:spTree>
    <p:extLst>
      <p:ext uri="{BB962C8B-B14F-4D97-AF65-F5344CB8AC3E}">
        <p14:creationId xmlns:p14="http://schemas.microsoft.com/office/powerpoint/2010/main" val="24323377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10"/>
          </p:nvPr>
        </p:nvSpPr>
        <p:spPr/>
        <p:txBody>
          <a:bodyPr/>
          <a:lstStyle/>
          <a:p>
            <a:fld id="{0ED2D3B3-7C5E-4EE9-91B4-3DD4D292D39A}" type="slidenum">
              <a:rPr lang="lv-LV" smtClean="0"/>
              <a:t>32</a:t>
            </a:fld>
            <a:endParaRPr lang="lv-LV"/>
          </a:p>
        </p:txBody>
      </p:sp>
    </p:spTree>
    <p:extLst>
      <p:ext uri="{BB962C8B-B14F-4D97-AF65-F5344CB8AC3E}">
        <p14:creationId xmlns:p14="http://schemas.microsoft.com/office/powerpoint/2010/main" val="2432337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10"/>
          </p:nvPr>
        </p:nvSpPr>
        <p:spPr/>
        <p:txBody>
          <a:bodyPr/>
          <a:lstStyle/>
          <a:p>
            <a:fld id="{0ED2D3B3-7C5E-4EE9-91B4-3DD4D292D39A}" type="slidenum">
              <a:rPr lang="lv-LV" smtClean="0"/>
              <a:t>6</a:t>
            </a:fld>
            <a:endParaRPr lang="lv-LV"/>
          </a:p>
        </p:txBody>
      </p:sp>
    </p:spTree>
    <p:extLst>
      <p:ext uri="{BB962C8B-B14F-4D97-AF65-F5344CB8AC3E}">
        <p14:creationId xmlns:p14="http://schemas.microsoft.com/office/powerpoint/2010/main" val="2432337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10"/>
          </p:nvPr>
        </p:nvSpPr>
        <p:spPr/>
        <p:txBody>
          <a:bodyPr/>
          <a:lstStyle/>
          <a:p>
            <a:fld id="{0ED2D3B3-7C5E-4EE9-91B4-3DD4D292D39A}" type="slidenum">
              <a:rPr lang="lv-LV" smtClean="0"/>
              <a:t>7</a:t>
            </a:fld>
            <a:endParaRPr lang="lv-LV"/>
          </a:p>
        </p:txBody>
      </p:sp>
    </p:spTree>
    <p:extLst>
      <p:ext uri="{BB962C8B-B14F-4D97-AF65-F5344CB8AC3E}">
        <p14:creationId xmlns:p14="http://schemas.microsoft.com/office/powerpoint/2010/main" val="2432337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10"/>
          </p:nvPr>
        </p:nvSpPr>
        <p:spPr/>
        <p:txBody>
          <a:bodyPr/>
          <a:lstStyle/>
          <a:p>
            <a:fld id="{0ED2D3B3-7C5E-4EE9-91B4-3DD4D292D39A}" type="slidenum">
              <a:rPr lang="lv-LV" smtClean="0"/>
              <a:t>8</a:t>
            </a:fld>
            <a:endParaRPr lang="lv-LV"/>
          </a:p>
        </p:txBody>
      </p:sp>
    </p:spTree>
    <p:extLst>
      <p:ext uri="{BB962C8B-B14F-4D97-AF65-F5344CB8AC3E}">
        <p14:creationId xmlns:p14="http://schemas.microsoft.com/office/powerpoint/2010/main" val="2432337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10"/>
          </p:nvPr>
        </p:nvSpPr>
        <p:spPr/>
        <p:txBody>
          <a:bodyPr/>
          <a:lstStyle/>
          <a:p>
            <a:fld id="{0ED2D3B3-7C5E-4EE9-91B4-3DD4D292D39A}" type="slidenum">
              <a:rPr lang="lv-LV" smtClean="0"/>
              <a:t>9</a:t>
            </a:fld>
            <a:endParaRPr lang="lv-LV"/>
          </a:p>
        </p:txBody>
      </p:sp>
    </p:spTree>
    <p:extLst>
      <p:ext uri="{BB962C8B-B14F-4D97-AF65-F5344CB8AC3E}">
        <p14:creationId xmlns:p14="http://schemas.microsoft.com/office/powerpoint/2010/main" val="2432337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10"/>
          </p:nvPr>
        </p:nvSpPr>
        <p:spPr/>
        <p:txBody>
          <a:bodyPr/>
          <a:lstStyle/>
          <a:p>
            <a:fld id="{0ED2D3B3-7C5E-4EE9-91B4-3DD4D292D39A}" type="slidenum">
              <a:rPr lang="lv-LV" smtClean="0"/>
              <a:t>10</a:t>
            </a:fld>
            <a:endParaRPr lang="lv-LV"/>
          </a:p>
        </p:txBody>
      </p:sp>
    </p:spTree>
    <p:extLst>
      <p:ext uri="{BB962C8B-B14F-4D97-AF65-F5344CB8AC3E}">
        <p14:creationId xmlns:p14="http://schemas.microsoft.com/office/powerpoint/2010/main" val="2432337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10"/>
          </p:nvPr>
        </p:nvSpPr>
        <p:spPr/>
        <p:txBody>
          <a:bodyPr/>
          <a:lstStyle/>
          <a:p>
            <a:fld id="{0ED2D3B3-7C5E-4EE9-91B4-3DD4D292D39A}" type="slidenum">
              <a:rPr lang="lv-LV" smtClean="0"/>
              <a:t>11</a:t>
            </a:fld>
            <a:endParaRPr lang="lv-LV"/>
          </a:p>
        </p:txBody>
      </p:sp>
    </p:spTree>
    <p:extLst>
      <p:ext uri="{BB962C8B-B14F-4D97-AF65-F5344CB8AC3E}">
        <p14:creationId xmlns:p14="http://schemas.microsoft.com/office/powerpoint/2010/main" val="2432337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Virsraksta slaids">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lv-LV" smtClean="0"/>
              <a:t>Rediģēt šablona virsraksta stilu</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smtClean="0"/>
              <a:t>Rediģēt šablona apakšvirsraksta stilu</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DF63FBEE-4737-4320-9899-D141F01D0813}" type="datetimeFigureOut">
              <a:rPr lang="lv-LV" smtClean="0"/>
              <a:t>31.01.2024</a:t>
            </a:fld>
            <a:endParaRPr lang="lv-LV"/>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lv-LV"/>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EF9C92B3-823E-4060-8656-1774529415F0}" type="slidenum">
              <a:rPr lang="lv-LV" smtClean="0"/>
              <a:t>‹#›</a:t>
            </a:fld>
            <a:endParaRPr lang="lv-LV"/>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Virsraksts un vertikāls teks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smtClean="0"/>
              <a:t>Rediģēt šablona virsraksta stilu</a:t>
            </a:r>
            <a:endParaRPr lang="en-US"/>
          </a:p>
        </p:txBody>
      </p:sp>
      <p:sp>
        <p:nvSpPr>
          <p:cNvPr id="3" name="Vertical Text Placeholder 2"/>
          <p:cNvSpPr>
            <a:spLocks noGrp="1"/>
          </p:cNvSpPr>
          <p:nvPr>
            <p:ph type="body" orient="vert" idx="1"/>
          </p:nvPr>
        </p:nvSpPr>
        <p:spPr/>
        <p:txBody>
          <a:bodyPr vert="eaVert"/>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en-US"/>
          </a:p>
        </p:txBody>
      </p:sp>
      <p:sp>
        <p:nvSpPr>
          <p:cNvPr id="4" name="Date Placeholder 3"/>
          <p:cNvSpPr>
            <a:spLocks noGrp="1"/>
          </p:cNvSpPr>
          <p:nvPr>
            <p:ph type="dt" sz="half" idx="10"/>
          </p:nvPr>
        </p:nvSpPr>
        <p:spPr/>
        <p:txBody>
          <a:bodyPr/>
          <a:lstStyle/>
          <a:p>
            <a:fld id="{DF63FBEE-4737-4320-9899-D141F01D0813}" type="datetimeFigureOut">
              <a:rPr lang="lv-LV" smtClean="0"/>
              <a:t>31.01.2024</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EF9C92B3-823E-4060-8656-1774529415F0}" type="slidenum">
              <a:rPr lang="lv-LV" smtClean="0"/>
              <a:t>‹#›</a:t>
            </a:fld>
            <a:endParaRPr lang="lv-LV"/>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āls virsraksts un tekst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lv-LV" smtClean="0"/>
              <a:t>Rediģēt šablona virsraksta stilu</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en-US"/>
          </a:p>
        </p:txBody>
      </p:sp>
      <p:sp>
        <p:nvSpPr>
          <p:cNvPr id="4" name="Date Placeholder 3"/>
          <p:cNvSpPr>
            <a:spLocks noGrp="1"/>
          </p:cNvSpPr>
          <p:nvPr>
            <p:ph type="dt" sz="half" idx="10"/>
          </p:nvPr>
        </p:nvSpPr>
        <p:spPr/>
        <p:txBody>
          <a:bodyPr/>
          <a:lstStyle/>
          <a:p>
            <a:fld id="{DF63FBEE-4737-4320-9899-D141F01D0813}" type="datetimeFigureOut">
              <a:rPr lang="lv-LV" smtClean="0"/>
              <a:t>31.01.2024</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EF9C92B3-823E-4060-8656-1774529415F0}" type="slidenum">
              <a:rPr lang="lv-LV" smtClean="0"/>
              <a:t>‹#›</a:t>
            </a:fld>
            <a:endParaRPr lang="lv-LV"/>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Virsraksts un satu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smtClean="0"/>
              <a:t>Rediģēt šablona virsraksta stilu</a:t>
            </a:r>
            <a:endParaRPr lang="en-US"/>
          </a:p>
        </p:txBody>
      </p:sp>
      <p:sp>
        <p:nvSpPr>
          <p:cNvPr id="3" name="Content Placeholder 2"/>
          <p:cNvSpPr>
            <a:spLocks noGrp="1"/>
          </p:cNvSpPr>
          <p:nvPr>
            <p:ph idx="1"/>
          </p:nvPr>
        </p:nvSpPr>
        <p:spPr/>
        <p:txBody>
          <a:bodyPr/>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en-US" dirty="0"/>
          </a:p>
        </p:txBody>
      </p:sp>
      <p:sp>
        <p:nvSpPr>
          <p:cNvPr id="4" name="Date Placeholder 3"/>
          <p:cNvSpPr>
            <a:spLocks noGrp="1"/>
          </p:cNvSpPr>
          <p:nvPr>
            <p:ph type="dt" sz="half" idx="10"/>
          </p:nvPr>
        </p:nvSpPr>
        <p:spPr/>
        <p:txBody>
          <a:bodyPr/>
          <a:lstStyle/>
          <a:p>
            <a:fld id="{DF63FBEE-4737-4320-9899-D141F01D0813}" type="datetimeFigureOut">
              <a:rPr lang="lv-LV" smtClean="0"/>
              <a:t>31.01.2024</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EF9C92B3-823E-4060-8656-1774529415F0}" type="slidenum">
              <a:rPr lang="lv-LV" smtClean="0"/>
              <a:t>‹#›</a:t>
            </a:fld>
            <a:endParaRPr lang="lv-LV"/>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adaļas galvene">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lv-LV" smtClean="0"/>
              <a:t>Rediģēt šablona virsraksta stilu</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smtClean="0"/>
              <a:t>Rediģēt šablona teksta stilus</a:t>
            </a:r>
          </a:p>
        </p:txBody>
      </p:sp>
      <p:sp>
        <p:nvSpPr>
          <p:cNvPr id="4" name="Date Placeholder 3"/>
          <p:cNvSpPr>
            <a:spLocks noGrp="1"/>
          </p:cNvSpPr>
          <p:nvPr>
            <p:ph type="dt" sz="half" idx="10"/>
          </p:nvPr>
        </p:nvSpPr>
        <p:spPr/>
        <p:txBody>
          <a:bodyPr/>
          <a:lstStyle/>
          <a:p>
            <a:fld id="{DF63FBEE-4737-4320-9899-D141F01D0813}" type="datetimeFigureOut">
              <a:rPr lang="lv-LV" smtClean="0"/>
              <a:t>31.01.2024</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EF9C92B3-823E-4060-8656-1774529415F0}" type="slidenum">
              <a:rPr lang="lv-LV" smtClean="0"/>
              <a:t>‹#›</a:t>
            </a:fld>
            <a:endParaRPr lang="lv-LV"/>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ivi satur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smtClean="0"/>
              <a:t>Rediģēt šablona virsraksta stilu</a:t>
            </a:r>
            <a:endParaRPr lang="en-US"/>
          </a:p>
        </p:txBody>
      </p:sp>
      <p:sp>
        <p:nvSpPr>
          <p:cNvPr id="5" name="Date Placeholder 4"/>
          <p:cNvSpPr>
            <a:spLocks noGrp="1"/>
          </p:cNvSpPr>
          <p:nvPr>
            <p:ph type="dt" sz="half" idx="10"/>
          </p:nvPr>
        </p:nvSpPr>
        <p:spPr/>
        <p:txBody>
          <a:bodyPr/>
          <a:lstStyle/>
          <a:p>
            <a:fld id="{DF63FBEE-4737-4320-9899-D141F01D0813}" type="datetimeFigureOut">
              <a:rPr lang="lv-LV" smtClean="0"/>
              <a:t>31.01.2024</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EF9C92B3-823E-4060-8656-1774529415F0}" type="slidenum">
              <a:rPr lang="lv-LV" smtClean="0"/>
              <a:t>‹#›</a:t>
            </a:fld>
            <a:endParaRPr lang="lv-LV"/>
          </a:p>
        </p:txBody>
      </p:sp>
      <p:sp>
        <p:nvSpPr>
          <p:cNvPr id="9" name="Content Placeholder 8"/>
          <p:cNvSpPr>
            <a:spLocks noGrp="1"/>
          </p:cNvSpPr>
          <p:nvPr>
            <p:ph sz="quarter" idx="13"/>
          </p:nvPr>
        </p:nvSpPr>
        <p:spPr>
          <a:xfrm>
            <a:off x="1042416" y="2313432"/>
            <a:ext cx="3419856" cy="3493008"/>
          </a:xfrm>
        </p:spPr>
        <p:txBody>
          <a:bodyPr/>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līdzinājum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lv-LV" smtClean="0"/>
              <a:t>Rediģēt šablona virsraksta stilu</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smtClean="0"/>
              <a:t>Rediģēt šablona teksta stilus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smtClean="0"/>
              <a:t>Rediģēt šablona teksta stilus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en-US" dirty="0"/>
          </a:p>
        </p:txBody>
      </p:sp>
      <p:sp>
        <p:nvSpPr>
          <p:cNvPr id="7" name="Date Placeholder 6"/>
          <p:cNvSpPr>
            <a:spLocks noGrp="1"/>
          </p:cNvSpPr>
          <p:nvPr>
            <p:ph type="dt" sz="half" idx="10"/>
          </p:nvPr>
        </p:nvSpPr>
        <p:spPr/>
        <p:txBody>
          <a:bodyPr/>
          <a:lstStyle/>
          <a:p>
            <a:fld id="{DF63FBEE-4737-4320-9899-D141F01D0813}" type="datetimeFigureOut">
              <a:rPr lang="lv-LV" smtClean="0"/>
              <a:t>31.01.2024</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EF9C92B3-823E-4060-8656-1774529415F0}" type="slidenum">
              <a:rPr lang="lv-LV" smtClean="0"/>
              <a:t>‹#›</a:t>
            </a:fld>
            <a:endParaRPr lang="lv-LV"/>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ai virsraks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smtClean="0"/>
              <a:t>Rediģēt šablona virsraksta stilu</a:t>
            </a:r>
            <a:endParaRPr lang="en-US"/>
          </a:p>
        </p:txBody>
      </p:sp>
      <p:sp>
        <p:nvSpPr>
          <p:cNvPr id="3" name="Date Placeholder 2"/>
          <p:cNvSpPr>
            <a:spLocks noGrp="1"/>
          </p:cNvSpPr>
          <p:nvPr>
            <p:ph type="dt" sz="half" idx="10"/>
          </p:nvPr>
        </p:nvSpPr>
        <p:spPr/>
        <p:txBody>
          <a:bodyPr/>
          <a:lstStyle/>
          <a:p>
            <a:fld id="{DF63FBEE-4737-4320-9899-D141F01D0813}" type="datetimeFigureOut">
              <a:rPr lang="lv-LV" smtClean="0"/>
              <a:t>31.01.2024</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EF9C92B3-823E-4060-8656-1774529415F0}" type="slidenum">
              <a:rPr lang="lv-LV" smtClean="0"/>
              <a:t>‹#›</a:t>
            </a:fld>
            <a:endParaRPr lang="lv-LV"/>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kš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63FBEE-4737-4320-9899-D141F01D0813}" type="datetimeFigureOut">
              <a:rPr lang="lv-LV" smtClean="0"/>
              <a:t>31.01.2024</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EF9C92B3-823E-4060-8656-1774529415F0}" type="slidenum">
              <a:rPr lang="lv-LV" smtClean="0"/>
              <a:t>‹#›</a:t>
            </a:fld>
            <a:endParaRPr lang="lv-LV"/>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Saturs ar parakstu">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DF63FBEE-4737-4320-9899-D141F01D0813}" type="datetimeFigureOut">
              <a:rPr lang="lv-LV" smtClean="0"/>
              <a:t>31.01.2024</a:t>
            </a:fld>
            <a:endParaRPr lang="lv-LV"/>
          </a:p>
        </p:txBody>
      </p:sp>
      <p:sp>
        <p:nvSpPr>
          <p:cNvPr id="7" name="Slide Number Placeholder 6"/>
          <p:cNvSpPr>
            <a:spLocks noGrp="1"/>
          </p:cNvSpPr>
          <p:nvPr>
            <p:ph type="sldNum" sz="quarter" idx="12"/>
          </p:nvPr>
        </p:nvSpPr>
        <p:spPr/>
        <p:txBody>
          <a:bodyPr/>
          <a:lstStyle/>
          <a:p>
            <a:fld id="{EF9C92B3-823E-4060-8656-1774529415F0}" type="slidenum">
              <a:rPr lang="lv-LV" smtClean="0"/>
              <a:t>‹#›</a:t>
            </a:fld>
            <a:endParaRPr lang="lv-LV"/>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lv-LV"/>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lv-LV" smtClean="0"/>
              <a:t>Rediģēt šablona virsraksta stilu</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smtClean="0"/>
              <a:t>Rediģēt šablona teksta stilus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ttēls ar parakstu">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lv-LV" smtClean="0"/>
              <a:t>Rediģēt šablona virsraksta stilu</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lv-LV" smtClean="0"/>
              <a:t>Noklikšķiniet uz attēla ikonas</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smtClean="0"/>
              <a:t>Rediģēt šablona teksta stilus</a:t>
            </a:r>
          </a:p>
        </p:txBody>
      </p:sp>
      <p:sp>
        <p:nvSpPr>
          <p:cNvPr id="5" name="Date Placeholder 4"/>
          <p:cNvSpPr>
            <a:spLocks noGrp="1"/>
          </p:cNvSpPr>
          <p:nvPr>
            <p:ph type="dt" sz="half" idx="10"/>
          </p:nvPr>
        </p:nvSpPr>
        <p:spPr/>
        <p:txBody>
          <a:bodyPr/>
          <a:lstStyle/>
          <a:p>
            <a:fld id="{DF63FBEE-4737-4320-9899-D141F01D0813}" type="datetimeFigureOut">
              <a:rPr lang="lv-LV" smtClean="0"/>
              <a:t>31.01.2024</a:t>
            </a:fld>
            <a:endParaRPr lang="lv-LV"/>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lv-LV"/>
          </a:p>
        </p:txBody>
      </p:sp>
      <p:sp>
        <p:nvSpPr>
          <p:cNvPr id="7" name="Slide Number Placeholder 6"/>
          <p:cNvSpPr>
            <a:spLocks noGrp="1"/>
          </p:cNvSpPr>
          <p:nvPr>
            <p:ph type="sldNum" sz="quarter" idx="12"/>
          </p:nvPr>
        </p:nvSpPr>
        <p:spPr/>
        <p:txBody>
          <a:bodyPr/>
          <a:lstStyle/>
          <a:p>
            <a:fld id="{EF9C92B3-823E-4060-8656-1774529415F0}" type="slidenum">
              <a:rPr lang="lv-LV" smtClean="0"/>
              <a:t>‹#›</a:t>
            </a:fld>
            <a:endParaRPr lang="lv-LV"/>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lv-LV" smtClean="0"/>
              <a:t>Rediģēt šablona virsraksta stilu</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DF63FBEE-4737-4320-9899-D141F01D0813}" type="datetimeFigureOut">
              <a:rPr lang="lv-LV" smtClean="0"/>
              <a:t>31.01.2024</a:t>
            </a:fld>
            <a:endParaRPr lang="lv-LV"/>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lv-LV"/>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EF9C92B3-823E-4060-8656-1774529415F0}" type="slidenum">
              <a:rPr lang="lv-LV" smtClean="0"/>
              <a:t>‹#›</a:t>
            </a:fld>
            <a:endParaRPr lang="lv-LV"/>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37.jpe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40.jpe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45.jpeg"/><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55.jpeg"/><Relationship Id="rId4" Type="http://schemas.openxmlformats.org/officeDocument/2006/relationships/image" Target="../media/image54.jpg"/></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60.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62.jpeg"/></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65.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pakšvirsraksts 2"/>
          <p:cNvSpPr>
            <a:spLocks noGrp="1"/>
          </p:cNvSpPr>
          <p:nvPr>
            <p:ph type="subTitle" idx="1"/>
          </p:nvPr>
        </p:nvSpPr>
        <p:spPr>
          <a:xfrm>
            <a:off x="4475724" y="5517232"/>
            <a:ext cx="3888432" cy="720080"/>
          </a:xfrm>
        </p:spPr>
        <p:txBody>
          <a:bodyPr>
            <a:normAutofit/>
          </a:bodyPr>
          <a:lstStyle/>
          <a:p>
            <a:pPr algn="ctr"/>
            <a:r>
              <a:rPr lang="lv-LV" sz="2800" dirty="0" smtClean="0">
                <a:latin typeface="Century Gothic" panose="020B0502020202020204" pitchFamily="34" charset="0"/>
                <a:ea typeface="Cambria" panose="02040503050406030204" pitchFamily="18" charset="0"/>
              </a:rPr>
              <a:t>2023. gada projekti </a:t>
            </a:r>
            <a:endParaRPr lang="lv-LV" sz="2800" dirty="0">
              <a:latin typeface="Century Gothic" panose="020B0502020202020204" pitchFamily="34" charset="0"/>
              <a:ea typeface="Cambria" panose="02040503050406030204" pitchFamily="18" charset="0"/>
            </a:endParaRPr>
          </a:p>
        </p:txBody>
      </p:sp>
      <p:sp>
        <p:nvSpPr>
          <p:cNvPr id="7" name="TextBox 6"/>
          <p:cNvSpPr txBox="1"/>
          <p:nvPr/>
        </p:nvSpPr>
        <p:spPr>
          <a:xfrm>
            <a:off x="4708770" y="260648"/>
            <a:ext cx="3168352" cy="1938992"/>
          </a:xfrm>
          <a:prstGeom prst="rect">
            <a:avLst/>
          </a:prstGeom>
          <a:noFill/>
        </p:spPr>
        <p:txBody>
          <a:bodyPr wrap="square" rtlCol="0">
            <a:spAutoFit/>
          </a:bodyPr>
          <a:lstStyle/>
          <a:p>
            <a:r>
              <a:rPr lang="lv-LV"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NVO projektu</a:t>
            </a:r>
          </a:p>
          <a:p>
            <a:r>
              <a:rPr lang="lv-LV"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konkurss</a:t>
            </a:r>
            <a:endParaRPr lang="lv-LV"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TextBox 7"/>
          <p:cNvSpPr txBox="1"/>
          <p:nvPr/>
        </p:nvSpPr>
        <p:spPr>
          <a:xfrm>
            <a:off x="4724647" y="2932876"/>
            <a:ext cx="3233578" cy="1754326"/>
          </a:xfrm>
          <a:prstGeom prst="rect">
            <a:avLst/>
          </a:prstGeom>
          <a:noFill/>
        </p:spPr>
        <p:txBody>
          <a:bodyPr wrap="none" rtlCol="0">
            <a:spAutoFit/>
          </a:bodyPr>
          <a:lstStyle/>
          <a:p>
            <a:pPr algn="ctr"/>
            <a:r>
              <a:rPr lang="lv-LV" sz="5400" dirty="0" err="1" smtClean="0">
                <a:effectLst>
                  <a:outerShdw blurRad="50800" dist="50800" sx="1000" sy="1000" algn="ctr" rotWithShape="0">
                    <a:srgbClr val="000000">
                      <a:alpha val="99000"/>
                    </a:srgbClr>
                  </a:outerShdw>
                </a:effectLst>
                <a:latin typeface="Lucida Handwriting" panose="03010101010101010101" pitchFamily="66" charset="0"/>
              </a:rPr>
              <a:t>Daram</a:t>
            </a:r>
            <a:r>
              <a:rPr lang="lv-LV" sz="5400" dirty="0" smtClean="0">
                <a:latin typeface="Lucida Handwriting" panose="03010101010101010101" pitchFamily="66" charset="0"/>
              </a:rPr>
              <a:t> </a:t>
            </a:r>
          </a:p>
          <a:p>
            <a:pPr algn="ctr"/>
            <a:r>
              <a:rPr lang="lv-LV" sz="5400" dirty="0" smtClean="0">
                <a:latin typeface="Lucida Handwriting" panose="03010101010101010101" pitchFamily="66" charset="0"/>
              </a:rPr>
              <a:t>paši</a:t>
            </a:r>
            <a:endParaRPr lang="lv-LV" sz="5400" dirty="0">
              <a:latin typeface="Lucida Handwriting" panose="03010101010101010101" pitchFamily="66" charset="0"/>
            </a:endParaRPr>
          </a:p>
        </p:txBody>
      </p:sp>
      <p:pic>
        <p:nvPicPr>
          <p:cNvPr id="9" name="Attēls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548680"/>
            <a:ext cx="3881610" cy="522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Attēls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3131">
            <a:off x="6582838" y="3001595"/>
            <a:ext cx="280174" cy="190527"/>
          </a:xfrm>
          <a:prstGeom prst="rect">
            <a:avLst/>
          </a:prstGeom>
        </p:spPr>
      </p:pic>
    </p:spTree>
    <p:extLst>
      <p:ext uri="{BB962C8B-B14F-4D97-AF65-F5344CB8AC3E}">
        <p14:creationId xmlns:p14="http://schemas.microsoft.com/office/powerpoint/2010/main" val="5076825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isnstūris 2"/>
          <p:cNvSpPr/>
          <p:nvPr/>
        </p:nvSpPr>
        <p:spPr>
          <a:xfrm>
            <a:off x="827584" y="1124744"/>
            <a:ext cx="4536504" cy="115212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t>Aušanas kopas "Dzīpars" materiālās bāzes </a:t>
            </a:r>
            <a:r>
              <a:rPr lang="lv-LV" b="1" dirty="0" smtClean="0"/>
              <a:t>uzlabošana</a:t>
            </a:r>
          </a:p>
        </p:txBody>
      </p:sp>
      <p:sp>
        <p:nvSpPr>
          <p:cNvPr id="4" name="Taisnstūris 3"/>
          <p:cNvSpPr/>
          <p:nvPr/>
        </p:nvSpPr>
        <p:spPr>
          <a:xfrm>
            <a:off x="827584" y="2564904"/>
            <a:ext cx="4536504" cy="201622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lv-LV" b="1" dirty="0">
                <a:solidFill>
                  <a:prstClr val="white"/>
                </a:solidFill>
              </a:rPr>
              <a:t>Piešķirtais finansējums: </a:t>
            </a:r>
            <a:r>
              <a:rPr lang="lv-LV" b="1" dirty="0" smtClean="0">
                <a:solidFill>
                  <a:prstClr val="white"/>
                </a:solidFill>
              </a:rPr>
              <a:t>1000,00 </a:t>
            </a:r>
            <a:r>
              <a:rPr lang="lv-LV" b="1" dirty="0">
                <a:solidFill>
                  <a:prstClr val="white"/>
                </a:solidFill>
              </a:rPr>
              <a:t>EUR</a:t>
            </a:r>
          </a:p>
          <a:p>
            <a:pPr lvl="0"/>
            <a:r>
              <a:rPr lang="lv-LV" b="1" dirty="0">
                <a:solidFill>
                  <a:prstClr val="white"/>
                </a:solidFill>
              </a:rPr>
              <a:t>Līdzfinansējums: </a:t>
            </a:r>
            <a:r>
              <a:rPr lang="lv-LV" b="1" dirty="0" smtClean="0">
                <a:solidFill>
                  <a:prstClr val="white"/>
                </a:solidFill>
              </a:rPr>
              <a:t>438,50 EUR</a:t>
            </a:r>
          </a:p>
          <a:p>
            <a:pPr lvl="0"/>
            <a:endParaRPr lang="lv-LV" b="1" dirty="0">
              <a:solidFill>
                <a:prstClr val="white"/>
              </a:solidFill>
            </a:endParaRPr>
          </a:p>
          <a:p>
            <a:pPr lvl="0"/>
            <a:r>
              <a:rPr lang="lv-LV" b="1" dirty="0" smtClean="0"/>
              <a:t>Jaunpilī, Amatu mājā stellēm uzstādītas jaunas Somijā ražotas </a:t>
            </a:r>
            <a:r>
              <a:rPr lang="lv-LV" b="1" dirty="0" err="1" smtClean="0"/>
              <a:t>nītis</a:t>
            </a:r>
            <a:r>
              <a:rPr lang="lv-LV" b="1" dirty="0" smtClean="0"/>
              <a:t>, uzlabojot un atvieglojot audēju darbu.</a:t>
            </a:r>
            <a:endParaRPr lang="lv-LV" b="1" dirty="0">
              <a:solidFill>
                <a:prstClr val="white"/>
              </a:solidFill>
            </a:endParaRPr>
          </a:p>
        </p:txBody>
      </p:sp>
      <p:sp>
        <p:nvSpPr>
          <p:cNvPr id="10" name="TextBox 9"/>
          <p:cNvSpPr txBox="1"/>
          <p:nvPr/>
        </p:nvSpPr>
        <p:spPr>
          <a:xfrm>
            <a:off x="5364088" y="116631"/>
            <a:ext cx="1976823" cy="369332"/>
          </a:xfrm>
          <a:prstGeom prst="rect">
            <a:avLst/>
          </a:prstGeom>
          <a:noFill/>
        </p:spPr>
        <p:txBody>
          <a:bodyPr wrap="none" rtlCol="0">
            <a:spAutoFit/>
          </a:bodyPr>
          <a:lstStyle/>
          <a:p>
            <a:r>
              <a:rPr lang="lv-LV" b="1" dirty="0">
                <a:solidFill>
                  <a:schemeClr val="bg1"/>
                </a:solidFill>
              </a:rPr>
              <a:t>Biedrība Dzīpars</a:t>
            </a:r>
            <a:endParaRPr lang="lv-LV" dirty="0"/>
          </a:p>
        </p:txBody>
      </p:sp>
      <p:pic>
        <p:nvPicPr>
          <p:cNvPr id="6" name="Attēls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4168" y="1124744"/>
            <a:ext cx="1851670" cy="2468893"/>
          </a:xfrm>
          <a:prstGeom prst="rect">
            <a:avLst/>
          </a:prstGeom>
          <a:ln>
            <a:solidFill>
              <a:schemeClr val="tx2"/>
            </a:solidFill>
          </a:ln>
        </p:spPr>
      </p:pic>
      <p:pic>
        <p:nvPicPr>
          <p:cNvPr id="7" name="Attēls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4128" y="3861048"/>
            <a:ext cx="2688299" cy="2016224"/>
          </a:xfrm>
          <a:prstGeom prst="rect">
            <a:avLst/>
          </a:prstGeom>
          <a:ln>
            <a:solidFill>
              <a:schemeClr val="tx2"/>
            </a:solidFill>
          </a:ln>
        </p:spPr>
      </p:pic>
    </p:spTree>
    <p:extLst>
      <p:ext uri="{BB962C8B-B14F-4D97-AF65-F5344CB8AC3E}">
        <p14:creationId xmlns:p14="http://schemas.microsoft.com/office/powerpoint/2010/main" val="23559043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isnstūris 2"/>
          <p:cNvSpPr/>
          <p:nvPr/>
        </p:nvSpPr>
        <p:spPr>
          <a:xfrm>
            <a:off x="1187624" y="1124744"/>
            <a:ext cx="3312368" cy="115212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err="1"/>
              <a:t>Levestnieku</a:t>
            </a:r>
            <a:r>
              <a:rPr lang="lv-LV" b="1" dirty="0"/>
              <a:t> </a:t>
            </a:r>
            <a:r>
              <a:rPr lang="lv-LV" b="1" dirty="0" err="1"/>
              <a:t>čalotava</a:t>
            </a:r>
            <a:endParaRPr lang="lv-LV" b="1" dirty="0" smtClean="0"/>
          </a:p>
        </p:txBody>
      </p:sp>
      <p:sp>
        <p:nvSpPr>
          <p:cNvPr id="4" name="Taisnstūris 3"/>
          <p:cNvSpPr/>
          <p:nvPr/>
        </p:nvSpPr>
        <p:spPr>
          <a:xfrm>
            <a:off x="1187624" y="2564904"/>
            <a:ext cx="3312368" cy="3384376"/>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lv-LV" b="1" dirty="0">
                <a:solidFill>
                  <a:prstClr val="white"/>
                </a:solidFill>
              </a:rPr>
              <a:t>Piešķirtais finansējums: </a:t>
            </a:r>
            <a:r>
              <a:rPr lang="lv-LV" b="1" dirty="0" smtClean="0">
                <a:solidFill>
                  <a:prstClr val="white"/>
                </a:solidFill>
              </a:rPr>
              <a:t>999,56 </a:t>
            </a:r>
            <a:r>
              <a:rPr lang="lv-LV" b="1" dirty="0">
                <a:solidFill>
                  <a:prstClr val="white"/>
                </a:solidFill>
              </a:rPr>
              <a:t>EUR</a:t>
            </a:r>
          </a:p>
          <a:p>
            <a:pPr lvl="0"/>
            <a:r>
              <a:rPr lang="lv-LV" b="1" dirty="0">
                <a:solidFill>
                  <a:prstClr val="white"/>
                </a:solidFill>
              </a:rPr>
              <a:t>Līdzfinansējums: </a:t>
            </a:r>
            <a:r>
              <a:rPr lang="lv-LV" b="1" dirty="0" smtClean="0">
                <a:solidFill>
                  <a:prstClr val="white"/>
                </a:solidFill>
              </a:rPr>
              <a:t>185,10 EUR</a:t>
            </a:r>
          </a:p>
          <a:p>
            <a:pPr lvl="0"/>
            <a:endParaRPr lang="lv-LV" b="1" dirty="0">
              <a:solidFill>
                <a:prstClr val="white"/>
              </a:solidFill>
            </a:endParaRPr>
          </a:p>
          <a:p>
            <a:pPr lvl="0"/>
            <a:r>
              <a:rPr lang="lv-LV" b="1" dirty="0" err="1" smtClean="0"/>
              <a:t>Levestē</a:t>
            </a:r>
            <a:r>
              <a:rPr lang="lv-LV" b="1" dirty="0" smtClean="0"/>
              <a:t>, Jaunpils pagastā uzstādīts ziņojuma stends, popularizējot pagasta kultūras pasākumus. Labiekārtota teritorija, uzstādot parka solu un atkritumu urnu.</a:t>
            </a:r>
            <a:endParaRPr lang="lv-LV" b="1" dirty="0">
              <a:solidFill>
                <a:prstClr val="white"/>
              </a:solidFill>
            </a:endParaRPr>
          </a:p>
        </p:txBody>
      </p:sp>
      <p:sp>
        <p:nvSpPr>
          <p:cNvPr id="10" name="TextBox 9"/>
          <p:cNvSpPr txBox="1"/>
          <p:nvPr/>
        </p:nvSpPr>
        <p:spPr>
          <a:xfrm>
            <a:off x="4788024" y="116631"/>
            <a:ext cx="3265638" cy="369332"/>
          </a:xfrm>
          <a:prstGeom prst="rect">
            <a:avLst/>
          </a:prstGeom>
          <a:noFill/>
        </p:spPr>
        <p:txBody>
          <a:bodyPr wrap="none" rtlCol="0">
            <a:spAutoFit/>
          </a:bodyPr>
          <a:lstStyle/>
          <a:p>
            <a:r>
              <a:rPr lang="lv-LV" b="1" dirty="0">
                <a:solidFill>
                  <a:schemeClr val="bg1"/>
                </a:solidFill>
              </a:rPr>
              <a:t>Biedrība Iedvesmas plūsma</a:t>
            </a:r>
            <a:endParaRPr lang="lv-LV" dirty="0"/>
          </a:p>
        </p:txBody>
      </p:sp>
      <p:pic>
        <p:nvPicPr>
          <p:cNvPr id="2" name="Attēls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8139" y="3988824"/>
            <a:ext cx="2930052" cy="2204864"/>
          </a:xfrm>
          <a:prstGeom prst="rect">
            <a:avLst/>
          </a:prstGeom>
          <a:ln>
            <a:solidFill>
              <a:schemeClr val="tx2"/>
            </a:solidFill>
          </a:ln>
        </p:spPr>
      </p:pic>
      <p:pic>
        <p:nvPicPr>
          <p:cNvPr id="9" name="Attēls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1057" y="1124743"/>
            <a:ext cx="1944216" cy="2598785"/>
          </a:xfrm>
          <a:prstGeom prst="rect">
            <a:avLst/>
          </a:prstGeom>
          <a:ln>
            <a:solidFill>
              <a:schemeClr val="tx2"/>
            </a:solidFill>
          </a:ln>
        </p:spPr>
      </p:pic>
    </p:spTree>
    <p:extLst>
      <p:ext uri="{BB962C8B-B14F-4D97-AF65-F5344CB8AC3E}">
        <p14:creationId xmlns:p14="http://schemas.microsoft.com/office/powerpoint/2010/main" val="11404473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isnstūris 2"/>
          <p:cNvSpPr/>
          <p:nvPr/>
        </p:nvSpPr>
        <p:spPr>
          <a:xfrm>
            <a:off x="876692" y="979908"/>
            <a:ext cx="2808312" cy="115212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t>Radi un dari Irlavā</a:t>
            </a:r>
            <a:endParaRPr lang="lv-LV" b="1" dirty="0" smtClean="0"/>
          </a:p>
        </p:txBody>
      </p:sp>
      <p:sp>
        <p:nvSpPr>
          <p:cNvPr id="4" name="Taisnstūris 3"/>
          <p:cNvSpPr/>
          <p:nvPr/>
        </p:nvSpPr>
        <p:spPr>
          <a:xfrm>
            <a:off x="899592" y="2276872"/>
            <a:ext cx="2808312" cy="381642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lv-LV" b="1" dirty="0">
                <a:solidFill>
                  <a:prstClr val="white"/>
                </a:solidFill>
              </a:rPr>
              <a:t>Piešķirtais finansējums: </a:t>
            </a:r>
            <a:r>
              <a:rPr lang="lv-LV" b="1" dirty="0" smtClean="0">
                <a:solidFill>
                  <a:prstClr val="white"/>
                </a:solidFill>
              </a:rPr>
              <a:t>1000,00 </a:t>
            </a:r>
            <a:r>
              <a:rPr lang="lv-LV" b="1" dirty="0">
                <a:solidFill>
                  <a:prstClr val="white"/>
                </a:solidFill>
              </a:rPr>
              <a:t>EUR</a:t>
            </a:r>
          </a:p>
          <a:p>
            <a:pPr lvl="0"/>
            <a:r>
              <a:rPr lang="lv-LV" b="1" dirty="0">
                <a:solidFill>
                  <a:prstClr val="white"/>
                </a:solidFill>
              </a:rPr>
              <a:t>Līdzfinansējums: </a:t>
            </a:r>
            <a:r>
              <a:rPr lang="lv-LV" b="1" dirty="0" smtClean="0">
                <a:solidFill>
                  <a:prstClr val="white"/>
                </a:solidFill>
              </a:rPr>
              <a:t>490,58 EUR</a:t>
            </a:r>
          </a:p>
          <a:p>
            <a:pPr lvl="0"/>
            <a:r>
              <a:rPr lang="lv-LV" b="1" dirty="0" smtClean="0"/>
              <a:t>Izveidota estētiski pievilcīga vide, apgleznojot autobusa pieturu Vaskos, Irlavas pagastā. Izgatavotas lielformāta spēles, kurās attēloti Irlavas pagasta skaistākie dabas skati un objekti.</a:t>
            </a:r>
            <a:endParaRPr lang="lv-LV" b="1" dirty="0">
              <a:solidFill>
                <a:prstClr val="white"/>
              </a:solidFill>
            </a:endParaRPr>
          </a:p>
        </p:txBody>
      </p:sp>
      <p:sp>
        <p:nvSpPr>
          <p:cNvPr id="10" name="TextBox 9"/>
          <p:cNvSpPr txBox="1"/>
          <p:nvPr/>
        </p:nvSpPr>
        <p:spPr>
          <a:xfrm>
            <a:off x="4739679" y="116632"/>
            <a:ext cx="3299301" cy="338554"/>
          </a:xfrm>
          <a:prstGeom prst="rect">
            <a:avLst/>
          </a:prstGeom>
          <a:noFill/>
        </p:spPr>
        <p:txBody>
          <a:bodyPr wrap="none" rtlCol="0">
            <a:spAutoFit/>
          </a:bodyPr>
          <a:lstStyle/>
          <a:p>
            <a:r>
              <a:rPr lang="lv-LV" sz="1600" b="1" dirty="0">
                <a:solidFill>
                  <a:schemeClr val="bg1"/>
                </a:solidFill>
              </a:rPr>
              <a:t>Biedrība </a:t>
            </a:r>
            <a:r>
              <a:rPr lang="lv-LV" sz="1600" b="1" dirty="0" smtClean="0">
                <a:solidFill>
                  <a:schemeClr val="bg1"/>
                </a:solidFill>
              </a:rPr>
              <a:t>Irlavas </a:t>
            </a:r>
            <a:r>
              <a:rPr lang="lv-LV" sz="1600" b="1" dirty="0">
                <a:solidFill>
                  <a:schemeClr val="bg1"/>
                </a:solidFill>
              </a:rPr>
              <a:t>interešu klubiņš</a:t>
            </a:r>
            <a:endParaRPr lang="lv-LV" sz="1600" dirty="0"/>
          </a:p>
        </p:txBody>
      </p:sp>
      <p:pic>
        <p:nvPicPr>
          <p:cNvPr id="5" name="Attēls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0848" y="980728"/>
            <a:ext cx="2273112" cy="2592288"/>
          </a:xfrm>
          <a:prstGeom prst="rect">
            <a:avLst/>
          </a:prstGeom>
          <a:ln>
            <a:solidFill>
              <a:schemeClr val="tx2"/>
            </a:solidFill>
          </a:ln>
        </p:spPr>
      </p:pic>
      <p:pic>
        <p:nvPicPr>
          <p:cNvPr id="6" name="Attēls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7944" y="3789040"/>
            <a:ext cx="4298920" cy="2304256"/>
          </a:xfrm>
          <a:prstGeom prst="rect">
            <a:avLst/>
          </a:prstGeom>
          <a:ln>
            <a:solidFill>
              <a:schemeClr val="tx2"/>
            </a:solidFill>
          </a:ln>
        </p:spPr>
      </p:pic>
    </p:spTree>
    <p:extLst>
      <p:ext uri="{BB962C8B-B14F-4D97-AF65-F5344CB8AC3E}">
        <p14:creationId xmlns:p14="http://schemas.microsoft.com/office/powerpoint/2010/main" val="33666185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isnstūris 2"/>
          <p:cNvSpPr/>
          <p:nvPr/>
        </p:nvSpPr>
        <p:spPr>
          <a:xfrm>
            <a:off x="899592" y="1124744"/>
            <a:ext cx="4392488" cy="115212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Svaru zāles pilnveidošana Jaunpils sporta namā</a:t>
            </a:r>
            <a:endParaRPr lang="lv-LV" b="1" dirty="0" smtClean="0"/>
          </a:p>
        </p:txBody>
      </p:sp>
      <p:sp>
        <p:nvSpPr>
          <p:cNvPr id="4" name="Taisnstūris 3"/>
          <p:cNvSpPr/>
          <p:nvPr/>
        </p:nvSpPr>
        <p:spPr>
          <a:xfrm>
            <a:off x="899592" y="2492896"/>
            <a:ext cx="4392488" cy="252028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lv-LV" b="1" dirty="0" smtClean="0">
              <a:solidFill>
                <a:prstClr val="white"/>
              </a:solidFill>
            </a:endParaRPr>
          </a:p>
          <a:p>
            <a:pPr lvl="0"/>
            <a:r>
              <a:rPr lang="lv-LV" b="1" dirty="0" smtClean="0">
                <a:solidFill>
                  <a:prstClr val="white"/>
                </a:solidFill>
              </a:rPr>
              <a:t>Piešķirtais </a:t>
            </a:r>
            <a:r>
              <a:rPr lang="lv-LV" b="1" dirty="0">
                <a:solidFill>
                  <a:prstClr val="white"/>
                </a:solidFill>
              </a:rPr>
              <a:t>finansējums: </a:t>
            </a:r>
            <a:r>
              <a:rPr lang="lv-LV" b="1" dirty="0" smtClean="0">
                <a:solidFill>
                  <a:prstClr val="white"/>
                </a:solidFill>
              </a:rPr>
              <a:t>1000,00 </a:t>
            </a:r>
            <a:r>
              <a:rPr lang="lv-LV" b="1" dirty="0">
                <a:solidFill>
                  <a:prstClr val="white"/>
                </a:solidFill>
              </a:rPr>
              <a:t>EUR</a:t>
            </a:r>
          </a:p>
          <a:p>
            <a:pPr lvl="0"/>
            <a:r>
              <a:rPr lang="lv-LV" b="1" dirty="0">
                <a:solidFill>
                  <a:prstClr val="white"/>
                </a:solidFill>
              </a:rPr>
              <a:t>Līdzfinansējums: </a:t>
            </a:r>
            <a:r>
              <a:rPr lang="lv-LV" b="1" dirty="0" smtClean="0">
                <a:solidFill>
                  <a:prstClr val="white"/>
                </a:solidFill>
              </a:rPr>
              <a:t>316,88 EUR</a:t>
            </a:r>
          </a:p>
          <a:p>
            <a:pPr lvl="0"/>
            <a:endParaRPr lang="lv-LV" b="1" dirty="0">
              <a:solidFill>
                <a:prstClr val="white"/>
              </a:solidFill>
            </a:endParaRPr>
          </a:p>
          <a:p>
            <a:r>
              <a:rPr lang="lv-LV" b="1" dirty="0" smtClean="0"/>
              <a:t>Jaunpils sporta namā papildināts svaru zāles inventārs. Iegādāts svaru stienis, </a:t>
            </a:r>
            <a:r>
              <a:rPr lang="lv-LV" b="1" dirty="0"/>
              <a:t>gumijas ripas, atspiešanās līdztekas, 18 </a:t>
            </a:r>
            <a:r>
              <a:rPr lang="lv-LV" b="1" dirty="0" smtClean="0"/>
              <a:t>hanteles </a:t>
            </a:r>
            <a:r>
              <a:rPr lang="lv-LV" b="1" dirty="0"/>
              <a:t>un hanteļu </a:t>
            </a:r>
            <a:r>
              <a:rPr lang="lv-LV" b="1" dirty="0" smtClean="0"/>
              <a:t>statīvi.</a:t>
            </a:r>
            <a:r>
              <a:rPr lang="lv-LV" dirty="0" smtClean="0"/>
              <a:t> </a:t>
            </a:r>
            <a:r>
              <a:rPr lang="lv-LV" dirty="0"/>
              <a:t>	</a:t>
            </a:r>
            <a:endParaRPr lang="lv-LV" dirty="0" smtClean="0"/>
          </a:p>
          <a:p>
            <a:endParaRPr lang="lv-LV" dirty="0"/>
          </a:p>
        </p:txBody>
      </p:sp>
      <p:sp>
        <p:nvSpPr>
          <p:cNvPr id="10" name="TextBox 9"/>
          <p:cNvSpPr txBox="1"/>
          <p:nvPr/>
        </p:nvSpPr>
        <p:spPr>
          <a:xfrm>
            <a:off x="5148064" y="116631"/>
            <a:ext cx="2419252" cy="646331"/>
          </a:xfrm>
          <a:prstGeom prst="rect">
            <a:avLst/>
          </a:prstGeom>
          <a:noFill/>
        </p:spPr>
        <p:txBody>
          <a:bodyPr wrap="none" rtlCol="0">
            <a:spAutoFit/>
          </a:bodyPr>
          <a:lstStyle/>
          <a:p>
            <a:r>
              <a:rPr lang="lv-LV" b="1" dirty="0">
                <a:solidFill>
                  <a:schemeClr val="bg1"/>
                </a:solidFill>
              </a:rPr>
              <a:t>Biedrība BK Jaunpils</a:t>
            </a:r>
          </a:p>
          <a:p>
            <a:endParaRPr lang="lv-LV" dirty="0"/>
          </a:p>
        </p:txBody>
      </p:sp>
      <p:pic>
        <p:nvPicPr>
          <p:cNvPr id="2" name="Attēls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0112" y="1124744"/>
            <a:ext cx="2771799" cy="2078849"/>
          </a:xfrm>
          <a:prstGeom prst="rect">
            <a:avLst/>
          </a:prstGeom>
          <a:ln>
            <a:solidFill>
              <a:schemeClr val="tx2"/>
            </a:solidFill>
          </a:ln>
        </p:spPr>
      </p:pic>
      <p:pic>
        <p:nvPicPr>
          <p:cNvPr id="5" name="Attēls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1474" y="3429000"/>
            <a:ext cx="2329074" cy="2924944"/>
          </a:xfrm>
          <a:prstGeom prst="rect">
            <a:avLst/>
          </a:prstGeom>
          <a:ln>
            <a:solidFill>
              <a:schemeClr val="tx2"/>
            </a:solidFill>
          </a:ln>
        </p:spPr>
      </p:pic>
    </p:spTree>
    <p:extLst>
      <p:ext uri="{BB962C8B-B14F-4D97-AF65-F5344CB8AC3E}">
        <p14:creationId xmlns:p14="http://schemas.microsoft.com/office/powerpoint/2010/main" val="11370654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isnstūris 2"/>
          <p:cNvSpPr/>
          <p:nvPr/>
        </p:nvSpPr>
        <p:spPr>
          <a:xfrm>
            <a:off x="827584" y="1124744"/>
            <a:ext cx="3600400" cy="79208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Veselībai un priekam!</a:t>
            </a:r>
            <a:endParaRPr lang="lv-LV" b="1" dirty="0" smtClean="0"/>
          </a:p>
        </p:txBody>
      </p:sp>
      <p:sp>
        <p:nvSpPr>
          <p:cNvPr id="4" name="Taisnstūris 3"/>
          <p:cNvSpPr/>
          <p:nvPr/>
        </p:nvSpPr>
        <p:spPr>
          <a:xfrm>
            <a:off x="816669" y="2132856"/>
            <a:ext cx="3600400" cy="288032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lv-LV" b="1" dirty="0" smtClean="0">
              <a:solidFill>
                <a:prstClr val="white"/>
              </a:solidFill>
            </a:endParaRPr>
          </a:p>
          <a:p>
            <a:pPr lvl="0"/>
            <a:endParaRPr lang="lv-LV" b="1" dirty="0" smtClean="0">
              <a:solidFill>
                <a:prstClr val="white"/>
              </a:solidFill>
            </a:endParaRPr>
          </a:p>
          <a:p>
            <a:pPr lvl="0"/>
            <a:r>
              <a:rPr lang="lv-LV" b="1" dirty="0" smtClean="0">
                <a:solidFill>
                  <a:prstClr val="white"/>
                </a:solidFill>
              </a:rPr>
              <a:t>Piešķirtais </a:t>
            </a:r>
            <a:r>
              <a:rPr lang="lv-LV" b="1" dirty="0">
                <a:solidFill>
                  <a:prstClr val="white"/>
                </a:solidFill>
              </a:rPr>
              <a:t>finansējums: </a:t>
            </a:r>
            <a:r>
              <a:rPr lang="lv-LV" b="1" dirty="0" smtClean="0">
                <a:solidFill>
                  <a:prstClr val="white"/>
                </a:solidFill>
              </a:rPr>
              <a:t>1000,00 </a:t>
            </a:r>
            <a:r>
              <a:rPr lang="lv-LV" b="1" dirty="0">
                <a:solidFill>
                  <a:prstClr val="white"/>
                </a:solidFill>
              </a:rPr>
              <a:t>EUR</a:t>
            </a:r>
          </a:p>
          <a:p>
            <a:pPr lvl="0"/>
            <a:r>
              <a:rPr lang="lv-LV" b="1" dirty="0">
                <a:solidFill>
                  <a:prstClr val="white"/>
                </a:solidFill>
              </a:rPr>
              <a:t>Līdzfinansējums: </a:t>
            </a:r>
            <a:r>
              <a:rPr lang="lv-LV" b="1" dirty="0" smtClean="0">
                <a:solidFill>
                  <a:prstClr val="white"/>
                </a:solidFill>
              </a:rPr>
              <a:t>368,15 EUR</a:t>
            </a:r>
          </a:p>
          <a:p>
            <a:pPr lvl="0"/>
            <a:endParaRPr lang="lv-LV" b="1" dirty="0">
              <a:solidFill>
                <a:prstClr val="white"/>
              </a:solidFill>
            </a:endParaRPr>
          </a:p>
          <a:p>
            <a:r>
              <a:rPr lang="lv-LV" b="1" dirty="0" smtClean="0"/>
              <a:t>Tika izveidota un labiekārtota dekoratīva ārstniecības augu dobe </a:t>
            </a:r>
            <a:r>
              <a:rPr lang="lv-LV" b="1" dirty="0"/>
              <a:t>pie </a:t>
            </a:r>
            <a:r>
              <a:rPr lang="lv-LV" b="1" dirty="0" smtClean="0"/>
              <a:t>“</a:t>
            </a:r>
            <a:r>
              <a:rPr lang="lv-LV" b="1" dirty="0" err="1"/>
              <a:t>Jaunkalniem</a:t>
            </a:r>
            <a:r>
              <a:rPr lang="lv-LV" b="1" dirty="0" smtClean="0"/>
              <a:t>”. Uzstādīti </a:t>
            </a:r>
            <a:r>
              <a:rPr lang="lv-LV" b="1" dirty="0"/>
              <a:t>QR </a:t>
            </a:r>
            <a:r>
              <a:rPr lang="lv-LV" b="1" dirty="0" smtClean="0"/>
              <a:t>kodi ar informāciju par katru no tiem.</a:t>
            </a:r>
          </a:p>
          <a:p>
            <a:endParaRPr lang="lv-LV" b="1" dirty="0"/>
          </a:p>
          <a:p>
            <a:endParaRPr lang="lv-LV" b="1" dirty="0"/>
          </a:p>
        </p:txBody>
      </p:sp>
      <p:sp>
        <p:nvSpPr>
          <p:cNvPr id="10" name="TextBox 9"/>
          <p:cNvSpPr txBox="1"/>
          <p:nvPr/>
        </p:nvSpPr>
        <p:spPr>
          <a:xfrm>
            <a:off x="4932040" y="112352"/>
            <a:ext cx="2802370" cy="307777"/>
          </a:xfrm>
          <a:prstGeom prst="rect">
            <a:avLst/>
          </a:prstGeom>
          <a:noFill/>
        </p:spPr>
        <p:txBody>
          <a:bodyPr wrap="none" rtlCol="0">
            <a:spAutoFit/>
          </a:bodyPr>
          <a:lstStyle/>
          <a:p>
            <a:r>
              <a:rPr lang="lv-LV" sz="1400" b="1" dirty="0" smtClean="0">
                <a:solidFill>
                  <a:schemeClr val="bg1"/>
                </a:solidFill>
              </a:rPr>
              <a:t>Pensionāru </a:t>
            </a:r>
            <a:r>
              <a:rPr lang="lv-LV" sz="1400" b="1" dirty="0">
                <a:solidFill>
                  <a:schemeClr val="bg1"/>
                </a:solidFill>
              </a:rPr>
              <a:t>biedrība "Jaunpils"</a:t>
            </a:r>
            <a:endParaRPr lang="lv-LV" dirty="0"/>
          </a:p>
        </p:txBody>
      </p:sp>
      <p:pic>
        <p:nvPicPr>
          <p:cNvPr id="2" name="Attēls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4602" y="1124744"/>
            <a:ext cx="3308465" cy="2202873"/>
          </a:xfrm>
          <a:prstGeom prst="rect">
            <a:avLst/>
          </a:prstGeom>
          <a:ln>
            <a:solidFill>
              <a:schemeClr val="tx2"/>
            </a:solidFill>
          </a:ln>
        </p:spPr>
      </p:pic>
      <p:pic>
        <p:nvPicPr>
          <p:cNvPr id="5" name="Attēls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2922" y="3526217"/>
            <a:ext cx="3308465" cy="2124850"/>
          </a:xfrm>
          <a:prstGeom prst="rect">
            <a:avLst/>
          </a:prstGeom>
          <a:ln>
            <a:solidFill>
              <a:schemeClr val="tx2"/>
            </a:solidFill>
          </a:ln>
        </p:spPr>
      </p:pic>
    </p:spTree>
    <p:extLst>
      <p:ext uri="{BB962C8B-B14F-4D97-AF65-F5344CB8AC3E}">
        <p14:creationId xmlns:p14="http://schemas.microsoft.com/office/powerpoint/2010/main" val="20519839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isnstūris 2"/>
          <p:cNvSpPr/>
          <p:nvPr/>
        </p:nvSpPr>
        <p:spPr>
          <a:xfrm>
            <a:off x="899592" y="980728"/>
            <a:ext cx="3744416" cy="115212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t>Kvalitatīva nodarbību vide iedzīvotājiem</a:t>
            </a:r>
            <a:endParaRPr lang="lv-LV" b="1" dirty="0" smtClean="0"/>
          </a:p>
        </p:txBody>
      </p:sp>
      <p:sp>
        <p:nvSpPr>
          <p:cNvPr id="4" name="Taisnstūris 3"/>
          <p:cNvSpPr/>
          <p:nvPr/>
        </p:nvSpPr>
        <p:spPr>
          <a:xfrm>
            <a:off x="904656" y="2348880"/>
            <a:ext cx="3744416" cy="3744416"/>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lv-LV" b="1" dirty="0" smtClean="0">
              <a:solidFill>
                <a:prstClr val="white"/>
              </a:solidFill>
            </a:endParaRPr>
          </a:p>
          <a:p>
            <a:pPr lvl="0"/>
            <a:r>
              <a:rPr lang="lv-LV" b="1" dirty="0" smtClean="0">
                <a:solidFill>
                  <a:prstClr val="white"/>
                </a:solidFill>
              </a:rPr>
              <a:t>Piešķirtais </a:t>
            </a:r>
            <a:r>
              <a:rPr lang="lv-LV" b="1" dirty="0">
                <a:solidFill>
                  <a:prstClr val="white"/>
                </a:solidFill>
              </a:rPr>
              <a:t>finansējums: </a:t>
            </a:r>
            <a:r>
              <a:rPr lang="lv-LV" b="1" dirty="0" smtClean="0">
                <a:solidFill>
                  <a:prstClr val="white"/>
                </a:solidFill>
              </a:rPr>
              <a:t>834,56 </a:t>
            </a:r>
            <a:r>
              <a:rPr lang="lv-LV" b="1" dirty="0">
                <a:solidFill>
                  <a:prstClr val="white"/>
                </a:solidFill>
              </a:rPr>
              <a:t>EUR</a:t>
            </a:r>
          </a:p>
          <a:p>
            <a:pPr lvl="0"/>
            <a:r>
              <a:rPr lang="lv-LV" b="1" dirty="0">
                <a:solidFill>
                  <a:prstClr val="white"/>
                </a:solidFill>
              </a:rPr>
              <a:t>Līdzfinansējums: </a:t>
            </a:r>
            <a:r>
              <a:rPr lang="lv-LV" b="1" dirty="0" smtClean="0">
                <a:solidFill>
                  <a:prstClr val="white"/>
                </a:solidFill>
              </a:rPr>
              <a:t>306,89 EUR</a:t>
            </a:r>
          </a:p>
          <a:p>
            <a:pPr lvl="0"/>
            <a:endParaRPr lang="lv-LV" b="1" dirty="0" smtClean="0">
              <a:solidFill>
                <a:prstClr val="white"/>
              </a:solidFill>
            </a:endParaRPr>
          </a:p>
          <a:p>
            <a:pPr lvl="0"/>
            <a:r>
              <a:rPr lang="lv-LV" b="1" dirty="0" smtClean="0"/>
              <a:t>Jaunpils RAC telpās Jaunpilī iegādāts </a:t>
            </a:r>
            <a:r>
              <a:rPr lang="lv-LV" b="1" dirty="0"/>
              <a:t>un </a:t>
            </a:r>
            <a:r>
              <a:rPr lang="lv-LV" b="1" dirty="0" smtClean="0"/>
              <a:t>uzstādīts </a:t>
            </a:r>
            <a:r>
              <a:rPr lang="lv-LV" b="1" dirty="0"/>
              <a:t>caurplūdes ūdens </a:t>
            </a:r>
            <a:r>
              <a:rPr lang="lv-LV" b="1" dirty="0" smtClean="0"/>
              <a:t>sildītājs, </a:t>
            </a:r>
            <a:r>
              <a:rPr lang="lv-LV" b="1" dirty="0"/>
              <a:t>žalūzijas virtuves </a:t>
            </a:r>
            <a:r>
              <a:rPr lang="lv-LV" b="1" dirty="0" smtClean="0"/>
              <a:t>logiem un projektors. Nodrošinātas  </a:t>
            </a:r>
            <a:r>
              <a:rPr lang="lv-LV" b="1" dirty="0"/>
              <a:t>2 virtuves nodarbības un  2 izglītojošas nodarbības projekta darbības </a:t>
            </a:r>
            <a:r>
              <a:rPr lang="lv-LV" b="1" dirty="0" smtClean="0"/>
              <a:t>laikā.</a:t>
            </a:r>
            <a:endParaRPr lang="lv-LV" b="1" dirty="0" smtClean="0">
              <a:solidFill>
                <a:prstClr val="white"/>
              </a:solidFill>
            </a:endParaRPr>
          </a:p>
          <a:p>
            <a:pPr lvl="0"/>
            <a:endParaRPr lang="lv-LV" b="1" dirty="0">
              <a:solidFill>
                <a:prstClr val="white"/>
              </a:solidFill>
            </a:endParaRPr>
          </a:p>
        </p:txBody>
      </p:sp>
      <p:sp>
        <p:nvSpPr>
          <p:cNvPr id="10" name="TextBox 9"/>
          <p:cNvSpPr txBox="1"/>
          <p:nvPr/>
        </p:nvSpPr>
        <p:spPr>
          <a:xfrm>
            <a:off x="5076056" y="116631"/>
            <a:ext cx="2627642" cy="369332"/>
          </a:xfrm>
          <a:prstGeom prst="rect">
            <a:avLst/>
          </a:prstGeom>
          <a:noFill/>
        </p:spPr>
        <p:txBody>
          <a:bodyPr wrap="none" rtlCol="0">
            <a:spAutoFit/>
          </a:bodyPr>
          <a:lstStyle/>
          <a:p>
            <a:r>
              <a:rPr lang="lv-LV" b="1" dirty="0">
                <a:solidFill>
                  <a:schemeClr val="bg1"/>
                </a:solidFill>
              </a:rPr>
              <a:t>Biedrība </a:t>
            </a:r>
            <a:r>
              <a:rPr lang="lv-LV" b="1" dirty="0" smtClean="0">
                <a:solidFill>
                  <a:schemeClr val="bg1"/>
                </a:solidFill>
              </a:rPr>
              <a:t>Jaunpils RAC</a:t>
            </a:r>
            <a:endParaRPr lang="lv-LV" dirty="0"/>
          </a:p>
        </p:txBody>
      </p:sp>
      <p:pic>
        <p:nvPicPr>
          <p:cNvPr id="7" name="Attēls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0206" y="3653818"/>
            <a:ext cx="1653648" cy="2204864"/>
          </a:xfrm>
          <a:prstGeom prst="rect">
            <a:avLst/>
          </a:prstGeom>
          <a:ln>
            <a:solidFill>
              <a:schemeClr val="tx2"/>
            </a:solidFill>
          </a:ln>
        </p:spPr>
      </p:pic>
      <p:pic>
        <p:nvPicPr>
          <p:cNvPr id="8" name="Attēls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4248" y="3649292"/>
            <a:ext cx="1626230" cy="2205987"/>
          </a:xfrm>
          <a:prstGeom prst="rect">
            <a:avLst/>
          </a:prstGeom>
          <a:ln>
            <a:solidFill>
              <a:schemeClr val="tx2"/>
            </a:solidFill>
          </a:ln>
        </p:spPr>
      </p:pic>
      <p:pic>
        <p:nvPicPr>
          <p:cNvPr id="9" name="Attēls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8298" y="1122092"/>
            <a:ext cx="3492180" cy="2328120"/>
          </a:xfrm>
          <a:prstGeom prst="rect">
            <a:avLst/>
          </a:prstGeom>
          <a:ln>
            <a:solidFill>
              <a:schemeClr val="tx2"/>
            </a:solidFill>
          </a:ln>
        </p:spPr>
      </p:pic>
    </p:spTree>
    <p:extLst>
      <p:ext uri="{BB962C8B-B14F-4D97-AF65-F5344CB8AC3E}">
        <p14:creationId xmlns:p14="http://schemas.microsoft.com/office/powerpoint/2010/main" val="28967137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isnstūris 2"/>
          <p:cNvSpPr/>
          <p:nvPr/>
        </p:nvSpPr>
        <p:spPr>
          <a:xfrm>
            <a:off x="1008826" y="1124744"/>
            <a:ext cx="4464496" cy="115212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Vietas nosaukuma "Viesatu Birzīte" izgatavošana</a:t>
            </a:r>
            <a:endParaRPr lang="lv-LV" b="1" dirty="0" smtClean="0"/>
          </a:p>
        </p:txBody>
      </p:sp>
      <p:sp>
        <p:nvSpPr>
          <p:cNvPr id="4" name="Taisnstūris 3"/>
          <p:cNvSpPr/>
          <p:nvPr/>
        </p:nvSpPr>
        <p:spPr>
          <a:xfrm>
            <a:off x="898955" y="2441600"/>
            <a:ext cx="2232248" cy="357968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lv-LV" b="1" dirty="0" smtClean="0">
              <a:solidFill>
                <a:prstClr val="white"/>
              </a:solidFill>
            </a:endParaRPr>
          </a:p>
          <a:p>
            <a:pPr lvl="0"/>
            <a:r>
              <a:rPr lang="lv-LV" b="1" dirty="0" smtClean="0">
                <a:solidFill>
                  <a:prstClr val="white"/>
                </a:solidFill>
              </a:rPr>
              <a:t>Piešķirtais </a:t>
            </a:r>
            <a:r>
              <a:rPr lang="lv-LV" b="1" dirty="0">
                <a:solidFill>
                  <a:prstClr val="white"/>
                </a:solidFill>
              </a:rPr>
              <a:t>finansējums: 7</a:t>
            </a:r>
            <a:r>
              <a:rPr lang="lv-LV" b="1" dirty="0" smtClean="0">
                <a:solidFill>
                  <a:prstClr val="white"/>
                </a:solidFill>
              </a:rPr>
              <a:t>00,00 </a:t>
            </a:r>
            <a:r>
              <a:rPr lang="lv-LV" b="1" dirty="0">
                <a:solidFill>
                  <a:prstClr val="white"/>
                </a:solidFill>
              </a:rPr>
              <a:t>EUR</a:t>
            </a:r>
          </a:p>
          <a:p>
            <a:pPr lvl="0"/>
            <a:r>
              <a:rPr lang="lv-LV" b="1" dirty="0">
                <a:solidFill>
                  <a:prstClr val="white"/>
                </a:solidFill>
              </a:rPr>
              <a:t>Līdzfinansējums: </a:t>
            </a:r>
            <a:r>
              <a:rPr lang="lv-LV" b="1" dirty="0" smtClean="0">
                <a:solidFill>
                  <a:prstClr val="white"/>
                </a:solidFill>
              </a:rPr>
              <a:t>177,12 EUR</a:t>
            </a:r>
          </a:p>
          <a:p>
            <a:pPr lvl="0"/>
            <a:endParaRPr lang="lv-LV" b="1" dirty="0" smtClean="0">
              <a:solidFill>
                <a:prstClr val="white"/>
              </a:solidFill>
            </a:endParaRPr>
          </a:p>
          <a:p>
            <a:pPr lvl="0"/>
            <a:r>
              <a:rPr lang="lv-LV" b="1" dirty="0" smtClean="0">
                <a:solidFill>
                  <a:prstClr val="white"/>
                </a:solidFill>
              </a:rPr>
              <a:t>Izgatavots un uzstādīts vietas nosaukums «Viesatu Birzīte» </a:t>
            </a:r>
            <a:r>
              <a:rPr lang="lv-LV" b="1" dirty="0" err="1" smtClean="0">
                <a:solidFill>
                  <a:prstClr val="white"/>
                </a:solidFill>
              </a:rPr>
              <a:t>Viesatās</a:t>
            </a:r>
            <a:r>
              <a:rPr lang="lv-LV" b="1" dirty="0" smtClean="0">
                <a:solidFill>
                  <a:prstClr val="white"/>
                </a:solidFill>
              </a:rPr>
              <a:t>, Jaunpils pagastā.  </a:t>
            </a:r>
            <a:endParaRPr lang="lv-LV" b="1" dirty="0">
              <a:solidFill>
                <a:prstClr val="white"/>
              </a:solidFill>
            </a:endParaRPr>
          </a:p>
          <a:p>
            <a:endParaRPr lang="lv-LV" dirty="0"/>
          </a:p>
        </p:txBody>
      </p:sp>
      <p:sp>
        <p:nvSpPr>
          <p:cNvPr id="10" name="TextBox 9"/>
          <p:cNvSpPr txBox="1"/>
          <p:nvPr/>
        </p:nvSpPr>
        <p:spPr>
          <a:xfrm>
            <a:off x="5349737" y="116630"/>
            <a:ext cx="2117887" cy="646331"/>
          </a:xfrm>
          <a:prstGeom prst="rect">
            <a:avLst/>
          </a:prstGeom>
          <a:noFill/>
        </p:spPr>
        <p:txBody>
          <a:bodyPr wrap="none" rtlCol="0">
            <a:spAutoFit/>
          </a:bodyPr>
          <a:lstStyle/>
          <a:p>
            <a:r>
              <a:rPr lang="lv-LV" b="1" dirty="0">
                <a:solidFill>
                  <a:schemeClr val="bg1"/>
                </a:solidFill>
              </a:rPr>
              <a:t>Biedrība Kamene</a:t>
            </a:r>
          </a:p>
          <a:p>
            <a:endParaRPr lang="lv-LV" dirty="0"/>
          </a:p>
        </p:txBody>
      </p:sp>
      <p:pic>
        <p:nvPicPr>
          <p:cNvPr id="6" name="Attēls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9594" y="4221088"/>
            <a:ext cx="4501290" cy="2025580"/>
          </a:xfrm>
          <a:prstGeom prst="rect">
            <a:avLst/>
          </a:prstGeom>
          <a:ln>
            <a:solidFill>
              <a:schemeClr val="tx2"/>
            </a:solidFill>
          </a:ln>
        </p:spPr>
      </p:pic>
      <p:pic>
        <p:nvPicPr>
          <p:cNvPr id="7" name="Attēls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9594" y="2441600"/>
            <a:ext cx="2123728" cy="1592796"/>
          </a:xfrm>
          <a:prstGeom prst="rect">
            <a:avLst/>
          </a:prstGeom>
          <a:ln>
            <a:solidFill>
              <a:schemeClr val="tx2"/>
            </a:solidFill>
          </a:ln>
        </p:spPr>
      </p:pic>
      <p:pic>
        <p:nvPicPr>
          <p:cNvPr id="8" name="Attēls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79014" y="1141108"/>
            <a:ext cx="2171870" cy="2895826"/>
          </a:xfrm>
          <a:prstGeom prst="rect">
            <a:avLst/>
          </a:prstGeom>
          <a:ln>
            <a:solidFill>
              <a:schemeClr val="tx2"/>
            </a:solidFill>
          </a:ln>
        </p:spPr>
      </p:pic>
    </p:spTree>
    <p:extLst>
      <p:ext uri="{BB962C8B-B14F-4D97-AF65-F5344CB8AC3E}">
        <p14:creationId xmlns:p14="http://schemas.microsoft.com/office/powerpoint/2010/main" val="1220644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isnstūris 2"/>
          <p:cNvSpPr/>
          <p:nvPr/>
        </p:nvSpPr>
        <p:spPr>
          <a:xfrm>
            <a:off x="899592" y="1124744"/>
            <a:ext cx="3528392" cy="115212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t>Atceroties un cienot</a:t>
            </a:r>
            <a:endParaRPr lang="lv-LV" b="1" dirty="0" smtClean="0"/>
          </a:p>
        </p:txBody>
      </p:sp>
      <p:sp>
        <p:nvSpPr>
          <p:cNvPr id="4" name="Taisnstūris 3"/>
          <p:cNvSpPr/>
          <p:nvPr/>
        </p:nvSpPr>
        <p:spPr>
          <a:xfrm>
            <a:off x="911348" y="2420888"/>
            <a:ext cx="3528392" cy="381642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lv-LV" b="1" dirty="0" smtClean="0">
                <a:solidFill>
                  <a:prstClr val="white"/>
                </a:solidFill>
              </a:rPr>
              <a:t>Piešķirtais </a:t>
            </a:r>
            <a:r>
              <a:rPr lang="lv-LV" b="1" dirty="0">
                <a:solidFill>
                  <a:prstClr val="white"/>
                </a:solidFill>
              </a:rPr>
              <a:t>finansējums: </a:t>
            </a:r>
            <a:r>
              <a:rPr lang="lv-LV" b="1" dirty="0" smtClean="0">
                <a:solidFill>
                  <a:prstClr val="white"/>
                </a:solidFill>
              </a:rPr>
              <a:t>633,20 </a:t>
            </a:r>
            <a:r>
              <a:rPr lang="lv-LV" b="1" dirty="0">
                <a:solidFill>
                  <a:prstClr val="white"/>
                </a:solidFill>
              </a:rPr>
              <a:t>EUR</a:t>
            </a:r>
          </a:p>
          <a:p>
            <a:pPr lvl="0"/>
            <a:r>
              <a:rPr lang="lv-LV" b="1" dirty="0">
                <a:solidFill>
                  <a:prstClr val="white"/>
                </a:solidFill>
              </a:rPr>
              <a:t>Līdzfinansējums: </a:t>
            </a:r>
            <a:r>
              <a:rPr lang="lv-LV" b="1" dirty="0" smtClean="0">
                <a:solidFill>
                  <a:prstClr val="white"/>
                </a:solidFill>
              </a:rPr>
              <a:t>1002,78 EUR</a:t>
            </a:r>
          </a:p>
          <a:p>
            <a:pPr lvl="0"/>
            <a:endParaRPr lang="lv-LV" b="1" dirty="0">
              <a:solidFill>
                <a:prstClr val="white"/>
              </a:solidFill>
            </a:endParaRPr>
          </a:p>
          <a:p>
            <a:r>
              <a:rPr lang="lv-LV" b="1" dirty="0" smtClean="0"/>
              <a:t>Zemītes pagastā tika sakoptas Birznieku dzimtas un skolotāja Jāņa </a:t>
            </a:r>
            <a:r>
              <a:rPr lang="lv-LV" b="1" dirty="0" err="1" smtClean="0"/>
              <a:t>Špīsa</a:t>
            </a:r>
            <a:r>
              <a:rPr lang="lv-LV" b="1" dirty="0" smtClean="0"/>
              <a:t> kapu vietas: nostiprināts kapu ārējais perimetrs, atjaunota akmens pieminekļu pamatne, notīrīti kopiņu futrāļi un kapu vietu seguma plātnes. </a:t>
            </a:r>
            <a:endParaRPr lang="lv-LV" dirty="0"/>
          </a:p>
        </p:txBody>
      </p:sp>
      <p:sp>
        <p:nvSpPr>
          <p:cNvPr id="10" name="TextBox 9"/>
          <p:cNvSpPr txBox="1"/>
          <p:nvPr/>
        </p:nvSpPr>
        <p:spPr>
          <a:xfrm>
            <a:off x="4883898" y="44624"/>
            <a:ext cx="3029997" cy="523220"/>
          </a:xfrm>
          <a:prstGeom prst="rect">
            <a:avLst/>
          </a:prstGeom>
          <a:noFill/>
        </p:spPr>
        <p:txBody>
          <a:bodyPr wrap="none" rtlCol="0">
            <a:spAutoFit/>
          </a:bodyPr>
          <a:lstStyle/>
          <a:p>
            <a:pPr algn="ctr"/>
            <a:r>
              <a:rPr lang="lv-LV" sz="1400" b="1" dirty="0" smtClean="0">
                <a:solidFill>
                  <a:schemeClr val="bg1"/>
                </a:solidFill>
              </a:rPr>
              <a:t>Nodibinājums</a:t>
            </a:r>
          </a:p>
          <a:p>
            <a:pPr algn="ctr"/>
            <a:r>
              <a:rPr lang="lv-LV" sz="1400" b="1" dirty="0" smtClean="0">
                <a:solidFill>
                  <a:schemeClr val="bg1"/>
                </a:solidFill>
              </a:rPr>
              <a:t> </a:t>
            </a:r>
            <a:r>
              <a:rPr lang="lv-LV" sz="1400" b="1" dirty="0">
                <a:solidFill>
                  <a:schemeClr val="bg1"/>
                </a:solidFill>
              </a:rPr>
              <a:t>Kandavas novada iespēju fonds</a:t>
            </a:r>
            <a:endParaRPr lang="lv-LV" dirty="0"/>
          </a:p>
        </p:txBody>
      </p:sp>
      <p:pic>
        <p:nvPicPr>
          <p:cNvPr id="9" name="Attēls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6044" y="1124743"/>
            <a:ext cx="3270333" cy="2452749"/>
          </a:xfrm>
          <a:prstGeom prst="rect">
            <a:avLst/>
          </a:prstGeom>
          <a:ln>
            <a:solidFill>
              <a:schemeClr val="tx2"/>
            </a:solidFill>
          </a:ln>
        </p:spPr>
      </p:pic>
      <p:pic>
        <p:nvPicPr>
          <p:cNvPr id="11" name="Attēls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6045" y="3784561"/>
            <a:ext cx="3270332" cy="2452750"/>
          </a:xfrm>
          <a:prstGeom prst="rect">
            <a:avLst/>
          </a:prstGeom>
          <a:ln>
            <a:solidFill>
              <a:schemeClr val="tx2"/>
            </a:solidFill>
          </a:ln>
        </p:spPr>
      </p:pic>
    </p:spTree>
    <p:extLst>
      <p:ext uri="{BB962C8B-B14F-4D97-AF65-F5344CB8AC3E}">
        <p14:creationId xmlns:p14="http://schemas.microsoft.com/office/powerpoint/2010/main" val="20745610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isnstūris 2"/>
          <p:cNvSpPr/>
          <p:nvPr/>
        </p:nvSpPr>
        <p:spPr>
          <a:xfrm>
            <a:off x="899592" y="1124744"/>
            <a:ext cx="3528392" cy="115212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t>Lielformāta spēļu bibliotēka</a:t>
            </a:r>
            <a:endParaRPr lang="lv-LV" b="1" dirty="0" smtClean="0"/>
          </a:p>
        </p:txBody>
      </p:sp>
      <p:sp>
        <p:nvSpPr>
          <p:cNvPr id="4" name="Taisnstūris 3"/>
          <p:cNvSpPr/>
          <p:nvPr/>
        </p:nvSpPr>
        <p:spPr>
          <a:xfrm>
            <a:off x="899592" y="2492896"/>
            <a:ext cx="3528392" cy="2998592"/>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lv-LV" b="1" dirty="0" smtClean="0">
                <a:solidFill>
                  <a:prstClr val="white"/>
                </a:solidFill>
              </a:rPr>
              <a:t>Piešķirtais </a:t>
            </a:r>
            <a:r>
              <a:rPr lang="lv-LV" b="1" dirty="0">
                <a:solidFill>
                  <a:prstClr val="white"/>
                </a:solidFill>
              </a:rPr>
              <a:t>finansējums: </a:t>
            </a:r>
            <a:r>
              <a:rPr lang="lv-LV" b="1" dirty="0" smtClean="0">
                <a:solidFill>
                  <a:prstClr val="white"/>
                </a:solidFill>
              </a:rPr>
              <a:t>901,34 </a:t>
            </a:r>
            <a:r>
              <a:rPr lang="lv-LV" b="1" dirty="0">
                <a:solidFill>
                  <a:prstClr val="white"/>
                </a:solidFill>
              </a:rPr>
              <a:t>EUR</a:t>
            </a:r>
          </a:p>
          <a:p>
            <a:pPr lvl="0"/>
            <a:r>
              <a:rPr lang="lv-LV" b="1" dirty="0">
                <a:solidFill>
                  <a:prstClr val="white"/>
                </a:solidFill>
              </a:rPr>
              <a:t>Līdzfinansējums: </a:t>
            </a:r>
            <a:r>
              <a:rPr lang="lv-LV" b="1" dirty="0" smtClean="0">
                <a:solidFill>
                  <a:prstClr val="white"/>
                </a:solidFill>
              </a:rPr>
              <a:t>488,97 EUR</a:t>
            </a:r>
          </a:p>
          <a:p>
            <a:pPr lvl="0"/>
            <a:endParaRPr lang="lv-LV" b="1" dirty="0">
              <a:solidFill>
                <a:prstClr val="white"/>
              </a:solidFill>
            </a:endParaRPr>
          </a:p>
          <a:p>
            <a:r>
              <a:rPr lang="lv-LV" b="1" dirty="0" smtClean="0"/>
              <a:t>Tika izgatavotas ikvienam pieejamas bezmaksas 16 lielformāta spēles un ierīkota ugunskura vieta pie </a:t>
            </a:r>
            <a:r>
              <a:rPr lang="lv-LV" b="1" dirty="0" err="1" smtClean="0"/>
              <a:t>skeitparka</a:t>
            </a:r>
            <a:r>
              <a:rPr lang="lv-LV" b="1" dirty="0" smtClean="0"/>
              <a:t>, Kandavā.</a:t>
            </a:r>
            <a:endParaRPr lang="lv-LV" dirty="0"/>
          </a:p>
        </p:txBody>
      </p:sp>
      <p:sp>
        <p:nvSpPr>
          <p:cNvPr id="10" name="TextBox 9"/>
          <p:cNvSpPr txBox="1"/>
          <p:nvPr/>
        </p:nvSpPr>
        <p:spPr>
          <a:xfrm>
            <a:off x="4644008" y="188640"/>
            <a:ext cx="3549370" cy="584775"/>
          </a:xfrm>
          <a:prstGeom prst="rect">
            <a:avLst/>
          </a:prstGeom>
          <a:noFill/>
        </p:spPr>
        <p:txBody>
          <a:bodyPr wrap="none" rtlCol="0">
            <a:spAutoFit/>
          </a:bodyPr>
          <a:lstStyle/>
          <a:p>
            <a:r>
              <a:rPr lang="lv-LV" sz="1400" b="1" dirty="0">
                <a:solidFill>
                  <a:schemeClr val="bg1"/>
                </a:solidFill>
              </a:rPr>
              <a:t>Biedrība Kandavas novada jauniešiem</a:t>
            </a:r>
          </a:p>
          <a:p>
            <a:endParaRPr lang="lv-LV" dirty="0"/>
          </a:p>
        </p:txBody>
      </p:sp>
      <p:pic>
        <p:nvPicPr>
          <p:cNvPr id="6" name="Attēls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2865" y="1124744"/>
            <a:ext cx="1803367" cy="2404489"/>
          </a:xfrm>
          <a:prstGeom prst="rect">
            <a:avLst/>
          </a:prstGeom>
          <a:ln>
            <a:solidFill>
              <a:schemeClr val="tx2"/>
            </a:solidFill>
          </a:ln>
        </p:spPr>
      </p:pic>
      <p:pic>
        <p:nvPicPr>
          <p:cNvPr id="7" name="Attēls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8224" y="1124744"/>
            <a:ext cx="1803366" cy="2404489"/>
          </a:xfrm>
          <a:prstGeom prst="rect">
            <a:avLst/>
          </a:prstGeom>
          <a:ln>
            <a:solidFill>
              <a:schemeClr val="tx2"/>
            </a:solidFill>
          </a:ln>
        </p:spPr>
      </p:pic>
      <p:pic>
        <p:nvPicPr>
          <p:cNvPr id="8" name="Attēls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1445" y="3656417"/>
            <a:ext cx="2493557" cy="2493557"/>
          </a:xfrm>
          <a:prstGeom prst="rect">
            <a:avLst/>
          </a:prstGeom>
        </p:spPr>
      </p:pic>
    </p:spTree>
    <p:extLst>
      <p:ext uri="{BB962C8B-B14F-4D97-AF65-F5344CB8AC3E}">
        <p14:creationId xmlns:p14="http://schemas.microsoft.com/office/powerpoint/2010/main" val="3673867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isnstūris 2"/>
          <p:cNvSpPr/>
          <p:nvPr/>
        </p:nvSpPr>
        <p:spPr>
          <a:xfrm>
            <a:off x="755576" y="1135043"/>
            <a:ext cx="3528392" cy="115212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err="1"/>
              <a:t>Ragaciema</a:t>
            </a:r>
            <a:r>
              <a:rPr lang="lv-LV" b="1" dirty="0"/>
              <a:t> </a:t>
            </a:r>
            <a:r>
              <a:rPr lang="lv-LV" b="1" dirty="0" err="1"/>
              <a:t>seduma</a:t>
            </a:r>
            <a:r>
              <a:rPr lang="lv-LV" b="1" dirty="0"/>
              <a:t> labiekārtošana</a:t>
            </a:r>
            <a:endParaRPr lang="lv-LV" b="1" dirty="0" smtClean="0"/>
          </a:p>
        </p:txBody>
      </p:sp>
      <p:sp>
        <p:nvSpPr>
          <p:cNvPr id="4" name="Taisnstūris 3"/>
          <p:cNvSpPr/>
          <p:nvPr/>
        </p:nvSpPr>
        <p:spPr>
          <a:xfrm>
            <a:off x="755576" y="2492896"/>
            <a:ext cx="3528392" cy="2664296"/>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lv-LV" b="1" dirty="0" smtClean="0">
                <a:solidFill>
                  <a:prstClr val="white"/>
                </a:solidFill>
              </a:rPr>
              <a:t>Piešķirtais </a:t>
            </a:r>
            <a:r>
              <a:rPr lang="lv-LV" b="1" dirty="0">
                <a:solidFill>
                  <a:prstClr val="white"/>
                </a:solidFill>
              </a:rPr>
              <a:t>finansējums: </a:t>
            </a:r>
            <a:r>
              <a:rPr lang="lv-LV" b="1" dirty="0" smtClean="0">
                <a:solidFill>
                  <a:prstClr val="white"/>
                </a:solidFill>
              </a:rPr>
              <a:t>849,49 </a:t>
            </a:r>
            <a:r>
              <a:rPr lang="lv-LV" b="1" dirty="0">
                <a:solidFill>
                  <a:prstClr val="white"/>
                </a:solidFill>
              </a:rPr>
              <a:t>EUR</a:t>
            </a:r>
          </a:p>
          <a:p>
            <a:pPr lvl="0"/>
            <a:r>
              <a:rPr lang="lv-LV" b="1" dirty="0">
                <a:solidFill>
                  <a:prstClr val="white"/>
                </a:solidFill>
              </a:rPr>
              <a:t>Līdzfinansējums: </a:t>
            </a:r>
            <a:r>
              <a:rPr lang="lv-LV" b="1" dirty="0" smtClean="0">
                <a:solidFill>
                  <a:prstClr val="white"/>
                </a:solidFill>
              </a:rPr>
              <a:t>487,31 EUR</a:t>
            </a:r>
          </a:p>
          <a:p>
            <a:pPr lvl="0"/>
            <a:endParaRPr lang="lv-LV" b="1" dirty="0">
              <a:solidFill>
                <a:prstClr val="white"/>
              </a:solidFill>
            </a:endParaRPr>
          </a:p>
          <a:p>
            <a:r>
              <a:rPr lang="lv-LV" b="1" dirty="0" smtClean="0"/>
              <a:t>Veikti labiekārtošanas darbi </a:t>
            </a:r>
            <a:r>
              <a:rPr lang="lv-LV" b="1" dirty="0" err="1" smtClean="0"/>
              <a:t>Ragaciema</a:t>
            </a:r>
            <a:r>
              <a:rPr lang="lv-LV" b="1" dirty="0" smtClean="0"/>
              <a:t> </a:t>
            </a:r>
            <a:r>
              <a:rPr lang="lv-LV" b="1" dirty="0" err="1" smtClean="0"/>
              <a:t>sedumā</a:t>
            </a:r>
            <a:r>
              <a:rPr lang="lv-LV" b="1" dirty="0" smtClean="0"/>
              <a:t>: izveidots foto rāmis un </a:t>
            </a:r>
            <a:r>
              <a:rPr lang="lv-LV" b="1" dirty="0"/>
              <a:t>iegādāti divi </a:t>
            </a:r>
            <a:r>
              <a:rPr lang="lv-LV" b="1" dirty="0" smtClean="0"/>
              <a:t>koka galdi ar </a:t>
            </a:r>
            <a:r>
              <a:rPr lang="lv-LV" b="1" dirty="0"/>
              <a:t>soliem</a:t>
            </a:r>
            <a:r>
              <a:rPr lang="lv-LV" b="1" dirty="0" smtClean="0"/>
              <a:t>.</a:t>
            </a:r>
            <a:endParaRPr lang="lv-LV" b="1" dirty="0"/>
          </a:p>
        </p:txBody>
      </p:sp>
      <p:sp>
        <p:nvSpPr>
          <p:cNvPr id="10" name="TextBox 9"/>
          <p:cNvSpPr txBox="1"/>
          <p:nvPr/>
        </p:nvSpPr>
        <p:spPr>
          <a:xfrm>
            <a:off x="5436096" y="112352"/>
            <a:ext cx="1906291" cy="584775"/>
          </a:xfrm>
          <a:prstGeom prst="rect">
            <a:avLst/>
          </a:prstGeom>
          <a:noFill/>
        </p:spPr>
        <p:txBody>
          <a:bodyPr wrap="none" rtlCol="0">
            <a:spAutoFit/>
          </a:bodyPr>
          <a:lstStyle/>
          <a:p>
            <a:r>
              <a:rPr lang="lv-LV" sz="1400" b="1" dirty="0">
                <a:solidFill>
                  <a:schemeClr val="bg1"/>
                </a:solidFill>
              </a:rPr>
              <a:t>Biedrība </a:t>
            </a:r>
            <a:r>
              <a:rPr lang="lv-LV" sz="1400" b="1" dirty="0" smtClean="0">
                <a:solidFill>
                  <a:schemeClr val="bg1"/>
                </a:solidFill>
              </a:rPr>
              <a:t>Labklājībai</a:t>
            </a:r>
            <a:endParaRPr lang="lv-LV" sz="1400" b="1" dirty="0">
              <a:solidFill>
                <a:schemeClr val="bg1"/>
              </a:solidFill>
            </a:endParaRPr>
          </a:p>
          <a:p>
            <a:endParaRPr lang="lv-LV" dirty="0"/>
          </a:p>
        </p:txBody>
      </p:sp>
      <p:pic>
        <p:nvPicPr>
          <p:cNvPr id="5" name="Attēls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6216" y="1124743"/>
            <a:ext cx="1897934" cy="2530579"/>
          </a:xfrm>
          <a:prstGeom prst="rect">
            <a:avLst/>
          </a:prstGeom>
          <a:ln>
            <a:solidFill>
              <a:schemeClr val="tx2"/>
            </a:solidFill>
          </a:ln>
        </p:spPr>
      </p:pic>
      <p:pic>
        <p:nvPicPr>
          <p:cNvPr id="6" name="Attēls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0991" y="1135043"/>
            <a:ext cx="1890210" cy="2520280"/>
          </a:xfrm>
          <a:prstGeom prst="rect">
            <a:avLst/>
          </a:prstGeom>
          <a:ln>
            <a:solidFill>
              <a:schemeClr val="tx2"/>
            </a:solidFill>
          </a:ln>
        </p:spPr>
      </p:pic>
      <p:pic>
        <p:nvPicPr>
          <p:cNvPr id="7" name="Attēls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2040" y="3789040"/>
            <a:ext cx="3078088" cy="2308566"/>
          </a:xfrm>
          <a:prstGeom prst="rect">
            <a:avLst/>
          </a:prstGeom>
          <a:ln>
            <a:solidFill>
              <a:schemeClr val="tx2"/>
            </a:solidFill>
          </a:ln>
        </p:spPr>
      </p:pic>
    </p:spTree>
    <p:extLst>
      <p:ext uri="{BB962C8B-B14F-4D97-AF65-F5344CB8AC3E}">
        <p14:creationId xmlns:p14="http://schemas.microsoft.com/office/powerpoint/2010/main" val="36204447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aisnstūris 3"/>
          <p:cNvSpPr/>
          <p:nvPr/>
        </p:nvSpPr>
        <p:spPr>
          <a:xfrm>
            <a:off x="572249" y="908720"/>
            <a:ext cx="3024336" cy="1872208"/>
          </a:xfrm>
          <a:prstGeom prst="rect">
            <a:avLst/>
          </a:prstGeom>
          <a:solidFill>
            <a:schemeClr val="accent2">
              <a:lumMod val="60000"/>
              <a:lumOff val="4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lgn="ctr"/>
            <a:r>
              <a:rPr lang="lv-LV" sz="2400" b="1" dirty="0">
                <a:solidFill>
                  <a:prstClr val="white"/>
                </a:solidFill>
              </a:rPr>
              <a:t>Iesniegti </a:t>
            </a:r>
            <a:r>
              <a:rPr lang="lv-LV" sz="2400" b="1" dirty="0" smtClean="0">
                <a:solidFill>
                  <a:prstClr val="white"/>
                </a:solidFill>
              </a:rPr>
              <a:t>36 </a:t>
            </a:r>
            <a:r>
              <a:rPr lang="lv-LV" sz="2400" b="1" dirty="0">
                <a:solidFill>
                  <a:prstClr val="white"/>
                </a:solidFill>
              </a:rPr>
              <a:t>projekti</a:t>
            </a:r>
          </a:p>
          <a:p>
            <a:pPr lvl="0" algn="ctr"/>
            <a:endParaRPr lang="lv-LV" b="1" dirty="0">
              <a:solidFill>
                <a:prstClr val="white"/>
              </a:solidFill>
            </a:endParaRPr>
          </a:p>
          <a:p>
            <a:pPr lvl="0" algn="ctr"/>
            <a:r>
              <a:rPr lang="lv-LV" b="1" dirty="0">
                <a:solidFill>
                  <a:prstClr val="white"/>
                </a:solidFill>
              </a:rPr>
              <a:t>Par kopējo summu </a:t>
            </a:r>
            <a:r>
              <a:rPr lang="lv-LV" b="1" dirty="0" smtClean="0">
                <a:solidFill>
                  <a:prstClr val="white"/>
                </a:solidFill>
              </a:rPr>
              <a:t>33079,58 </a:t>
            </a:r>
            <a:r>
              <a:rPr lang="lv-LV" b="1" dirty="0">
                <a:solidFill>
                  <a:prstClr val="white"/>
                </a:solidFill>
              </a:rPr>
              <a:t>EUR</a:t>
            </a:r>
          </a:p>
        </p:txBody>
      </p:sp>
      <p:sp>
        <p:nvSpPr>
          <p:cNvPr id="8" name="Taisnstūris 7"/>
          <p:cNvSpPr/>
          <p:nvPr/>
        </p:nvSpPr>
        <p:spPr>
          <a:xfrm>
            <a:off x="562733" y="3444101"/>
            <a:ext cx="3024336" cy="1872208"/>
          </a:xfrm>
          <a:prstGeom prst="rect">
            <a:avLst/>
          </a:prstGeom>
          <a:solidFill>
            <a:schemeClr val="accent2">
              <a:lumMod val="60000"/>
              <a:lumOff val="4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lv-LV" sz="2400" b="1" dirty="0"/>
              <a:t>Atbalstīti </a:t>
            </a:r>
            <a:r>
              <a:rPr lang="lv-LV" sz="2400" b="1" dirty="0" smtClean="0"/>
              <a:t>31, </a:t>
            </a:r>
            <a:r>
              <a:rPr lang="lv-LV" sz="2400" b="1" dirty="0"/>
              <a:t>realizēti </a:t>
            </a:r>
            <a:r>
              <a:rPr lang="lv-LV" sz="2400" b="1" dirty="0" smtClean="0"/>
              <a:t>30 </a:t>
            </a:r>
            <a:r>
              <a:rPr lang="lv-LV" sz="2400" b="1" dirty="0"/>
              <a:t>projekti</a:t>
            </a:r>
          </a:p>
          <a:p>
            <a:pPr algn="ctr"/>
            <a:endParaRPr lang="lv-LV" sz="2400" b="1" dirty="0"/>
          </a:p>
          <a:p>
            <a:pPr algn="ctr"/>
            <a:r>
              <a:rPr lang="lv-LV" b="1" dirty="0"/>
              <a:t>Par kopējo summu </a:t>
            </a:r>
            <a:r>
              <a:rPr lang="lv-LV" b="1" dirty="0" smtClean="0"/>
              <a:t>27093,28 </a:t>
            </a:r>
            <a:r>
              <a:rPr lang="lv-LV" b="1" dirty="0"/>
              <a:t>EUR</a:t>
            </a:r>
          </a:p>
        </p:txBody>
      </p:sp>
      <p:sp>
        <p:nvSpPr>
          <p:cNvPr id="7" name="TextBox 6"/>
          <p:cNvSpPr txBox="1"/>
          <p:nvPr/>
        </p:nvSpPr>
        <p:spPr>
          <a:xfrm>
            <a:off x="4665508" y="620688"/>
            <a:ext cx="3528392" cy="1846659"/>
          </a:xfrm>
          <a:prstGeom prst="rect">
            <a:avLst/>
          </a:prstGeom>
          <a:noFill/>
        </p:spPr>
        <p:txBody>
          <a:bodyPr wrap="square" rtlCol="0">
            <a:spAutoFit/>
          </a:bodyPr>
          <a:lstStyle/>
          <a:p>
            <a:pPr lvl="0"/>
            <a:r>
              <a:rPr lang="lv-LV" sz="2400" b="1" dirty="0" smtClean="0">
                <a:solidFill>
                  <a:prstClr val="white"/>
                </a:solidFill>
              </a:rPr>
              <a:t>Projekti</a:t>
            </a:r>
          </a:p>
          <a:p>
            <a:pPr lvl="0"/>
            <a:r>
              <a:rPr lang="lv-LV" sz="2400" b="1" dirty="0" smtClean="0">
                <a:solidFill>
                  <a:prstClr val="white"/>
                </a:solidFill>
              </a:rPr>
              <a:t>realizēti </a:t>
            </a:r>
          </a:p>
          <a:p>
            <a:pPr lvl="0"/>
            <a:r>
              <a:rPr lang="lv-LV" sz="2400" b="1" dirty="0">
                <a:solidFill>
                  <a:prstClr val="white"/>
                </a:solidFill>
              </a:rPr>
              <a:t>š</a:t>
            </a:r>
            <a:r>
              <a:rPr lang="lv-LV" sz="2400" b="1" dirty="0" smtClean="0">
                <a:solidFill>
                  <a:prstClr val="white"/>
                </a:solidFill>
              </a:rPr>
              <a:t>ādās</a:t>
            </a:r>
          </a:p>
          <a:p>
            <a:pPr lvl="0"/>
            <a:r>
              <a:rPr lang="lv-LV" sz="2400" b="1" dirty="0" smtClean="0">
                <a:solidFill>
                  <a:prstClr val="white"/>
                </a:solidFill>
              </a:rPr>
              <a:t>jomās</a:t>
            </a:r>
            <a:r>
              <a:rPr lang="lv-LV" sz="2400" b="1" dirty="0">
                <a:solidFill>
                  <a:prstClr val="white"/>
                </a:solidFill>
              </a:rPr>
              <a:t>: </a:t>
            </a:r>
          </a:p>
          <a:p>
            <a:endParaRPr lang="lv-LV" dirty="0"/>
          </a:p>
        </p:txBody>
      </p:sp>
      <p:sp>
        <p:nvSpPr>
          <p:cNvPr id="13" name="TextBox 12"/>
          <p:cNvSpPr txBox="1"/>
          <p:nvPr/>
        </p:nvSpPr>
        <p:spPr>
          <a:xfrm>
            <a:off x="4572000" y="2334141"/>
            <a:ext cx="3672408" cy="3724096"/>
          </a:xfrm>
          <a:prstGeom prst="rect">
            <a:avLst/>
          </a:prstGeom>
          <a:noFill/>
        </p:spPr>
        <p:txBody>
          <a:bodyPr wrap="square" rtlCol="0">
            <a:spAutoFit/>
          </a:bodyPr>
          <a:lstStyle/>
          <a:p>
            <a:pPr marL="285750" lvl="0" indent="-285750">
              <a:buFont typeface="Arial" panose="020B0604020202020204" pitchFamily="34" charset="0"/>
              <a:buChar char="•"/>
            </a:pPr>
            <a:endParaRPr lang="lv-LV" sz="2000" dirty="0" smtClean="0">
              <a:solidFill>
                <a:schemeClr val="tx1">
                  <a:lumMod val="65000"/>
                  <a:lumOff val="35000"/>
                </a:schemeClr>
              </a:solidFill>
            </a:endParaRPr>
          </a:p>
          <a:p>
            <a:pPr marL="285750" lvl="0" indent="-285750">
              <a:buFont typeface="Arial" panose="020B0604020202020204" pitchFamily="34" charset="0"/>
              <a:buChar char="•"/>
            </a:pPr>
            <a:r>
              <a:rPr lang="lv-LV" dirty="0" smtClean="0">
                <a:solidFill>
                  <a:schemeClr val="tx1">
                    <a:lumMod val="65000"/>
                    <a:lumOff val="35000"/>
                  </a:schemeClr>
                </a:solidFill>
              </a:rPr>
              <a:t>dzīves </a:t>
            </a:r>
            <a:r>
              <a:rPr lang="lv-LV" dirty="0">
                <a:solidFill>
                  <a:schemeClr val="tx1">
                    <a:lumMod val="65000"/>
                    <a:lumOff val="35000"/>
                  </a:schemeClr>
                </a:solidFill>
              </a:rPr>
              <a:t>vides </a:t>
            </a:r>
            <a:r>
              <a:rPr lang="lv-LV" dirty="0" smtClean="0">
                <a:solidFill>
                  <a:schemeClr val="tx1">
                    <a:lumMod val="65000"/>
                    <a:lumOff val="35000"/>
                  </a:schemeClr>
                </a:solidFill>
              </a:rPr>
              <a:t>sakārtošana (telpās) </a:t>
            </a:r>
            <a:r>
              <a:rPr lang="lv-LV" dirty="0">
                <a:solidFill>
                  <a:schemeClr val="tx1">
                    <a:lumMod val="65000"/>
                    <a:lumOff val="35000"/>
                  </a:schemeClr>
                </a:solidFill>
              </a:rPr>
              <a:t>– </a:t>
            </a:r>
            <a:r>
              <a:rPr lang="lv-LV" dirty="0" smtClean="0">
                <a:solidFill>
                  <a:schemeClr val="tx1">
                    <a:lumMod val="65000"/>
                    <a:lumOff val="35000"/>
                  </a:schemeClr>
                </a:solidFill>
              </a:rPr>
              <a:t>6</a:t>
            </a:r>
          </a:p>
          <a:p>
            <a:pPr lvl="0"/>
            <a:endParaRPr lang="lv-LV" dirty="0">
              <a:solidFill>
                <a:schemeClr val="tx1">
                  <a:lumMod val="65000"/>
                  <a:lumOff val="35000"/>
                </a:schemeClr>
              </a:solidFill>
            </a:endParaRPr>
          </a:p>
          <a:p>
            <a:pPr marL="285750" lvl="0" indent="-285750">
              <a:buFont typeface="Arial" panose="020B0604020202020204" pitchFamily="34" charset="0"/>
              <a:buChar char="•"/>
            </a:pPr>
            <a:r>
              <a:rPr lang="lv-LV" dirty="0">
                <a:solidFill>
                  <a:schemeClr val="tx1">
                    <a:lumMod val="65000"/>
                    <a:lumOff val="35000"/>
                  </a:schemeClr>
                </a:solidFill>
              </a:rPr>
              <a:t>dzīves vides </a:t>
            </a:r>
            <a:r>
              <a:rPr lang="lv-LV" dirty="0" smtClean="0">
                <a:solidFill>
                  <a:schemeClr val="tx1">
                    <a:lumMod val="65000"/>
                    <a:lumOff val="35000"/>
                  </a:schemeClr>
                </a:solidFill>
              </a:rPr>
              <a:t>sakārtošana – 15</a:t>
            </a:r>
          </a:p>
          <a:p>
            <a:pPr lvl="0"/>
            <a:endParaRPr lang="lv-LV" dirty="0">
              <a:solidFill>
                <a:schemeClr val="tx1">
                  <a:lumMod val="65000"/>
                  <a:lumOff val="35000"/>
                </a:schemeClr>
              </a:solidFill>
            </a:endParaRPr>
          </a:p>
          <a:p>
            <a:pPr marL="285750" lvl="0" indent="-285750">
              <a:buFont typeface="Arial" panose="020B0604020202020204" pitchFamily="34" charset="0"/>
              <a:buChar char="•"/>
            </a:pPr>
            <a:r>
              <a:rPr lang="lv-LV" dirty="0">
                <a:solidFill>
                  <a:schemeClr val="tx1">
                    <a:lumMod val="65000"/>
                    <a:lumOff val="35000"/>
                  </a:schemeClr>
                </a:solidFill>
              </a:rPr>
              <a:t>aktīvās atpūtas vietu pilnveide – </a:t>
            </a:r>
            <a:r>
              <a:rPr lang="lv-LV" dirty="0" smtClean="0">
                <a:solidFill>
                  <a:schemeClr val="tx1">
                    <a:lumMod val="65000"/>
                    <a:lumOff val="35000"/>
                  </a:schemeClr>
                </a:solidFill>
              </a:rPr>
              <a:t>5</a:t>
            </a:r>
          </a:p>
          <a:p>
            <a:pPr lvl="0"/>
            <a:endParaRPr lang="lv-LV" dirty="0" smtClean="0">
              <a:solidFill>
                <a:schemeClr val="tx1">
                  <a:lumMod val="65000"/>
                  <a:lumOff val="35000"/>
                </a:schemeClr>
              </a:solidFill>
            </a:endParaRPr>
          </a:p>
          <a:p>
            <a:pPr marL="285750" lvl="0" indent="-285750">
              <a:buFont typeface="Arial" panose="020B0604020202020204" pitchFamily="34" charset="0"/>
              <a:buChar char="•"/>
            </a:pPr>
            <a:r>
              <a:rPr lang="lv-LV" dirty="0">
                <a:solidFill>
                  <a:schemeClr val="tx1">
                    <a:lumMod val="65000"/>
                    <a:lumOff val="35000"/>
                  </a:schemeClr>
                </a:solidFill>
              </a:rPr>
              <a:t>b</a:t>
            </a:r>
            <a:r>
              <a:rPr lang="lv-LV" dirty="0" smtClean="0">
                <a:solidFill>
                  <a:schemeClr val="tx1">
                    <a:lumMod val="65000"/>
                    <a:lumOff val="35000"/>
                  </a:schemeClr>
                </a:solidFill>
              </a:rPr>
              <a:t>rīvā laika pavadīšanas iespējas - 4 </a:t>
            </a:r>
            <a:endParaRPr lang="lv-LV" dirty="0">
              <a:solidFill>
                <a:schemeClr val="tx1">
                  <a:lumMod val="65000"/>
                  <a:lumOff val="35000"/>
                </a:schemeClr>
              </a:solidFill>
            </a:endParaRPr>
          </a:p>
          <a:p>
            <a:endParaRPr lang="lv-LV" dirty="0"/>
          </a:p>
        </p:txBody>
      </p:sp>
    </p:spTree>
    <p:extLst>
      <p:ext uri="{BB962C8B-B14F-4D97-AF65-F5344CB8AC3E}">
        <p14:creationId xmlns:p14="http://schemas.microsoft.com/office/powerpoint/2010/main" val="7422827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isnstūris 2"/>
          <p:cNvSpPr/>
          <p:nvPr/>
        </p:nvSpPr>
        <p:spPr>
          <a:xfrm>
            <a:off x="899592" y="1124744"/>
            <a:ext cx="3744416" cy="115212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t>Spēlē spēles – iepazīsti sevi!</a:t>
            </a:r>
            <a:endParaRPr lang="lv-LV" b="1" dirty="0" smtClean="0"/>
          </a:p>
        </p:txBody>
      </p:sp>
      <p:sp>
        <p:nvSpPr>
          <p:cNvPr id="4" name="Taisnstūris 3"/>
          <p:cNvSpPr/>
          <p:nvPr/>
        </p:nvSpPr>
        <p:spPr>
          <a:xfrm>
            <a:off x="915775" y="2492895"/>
            <a:ext cx="3732660" cy="3288721"/>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lv-LV" b="1" dirty="0" smtClean="0">
                <a:solidFill>
                  <a:prstClr val="white"/>
                </a:solidFill>
              </a:rPr>
              <a:t>Piešķirtais </a:t>
            </a:r>
            <a:r>
              <a:rPr lang="lv-LV" b="1" dirty="0">
                <a:solidFill>
                  <a:prstClr val="white"/>
                </a:solidFill>
              </a:rPr>
              <a:t>finansējums: </a:t>
            </a:r>
            <a:r>
              <a:rPr lang="lv-LV" b="1" dirty="0" smtClean="0">
                <a:solidFill>
                  <a:prstClr val="white"/>
                </a:solidFill>
              </a:rPr>
              <a:t>732,01 </a:t>
            </a:r>
            <a:r>
              <a:rPr lang="lv-LV" b="1" dirty="0">
                <a:solidFill>
                  <a:prstClr val="white"/>
                </a:solidFill>
              </a:rPr>
              <a:t>EUR</a:t>
            </a:r>
          </a:p>
          <a:p>
            <a:pPr lvl="0"/>
            <a:r>
              <a:rPr lang="lv-LV" b="1" dirty="0">
                <a:solidFill>
                  <a:prstClr val="white"/>
                </a:solidFill>
              </a:rPr>
              <a:t>Līdzfinansējums: </a:t>
            </a:r>
            <a:r>
              <a:rPr lang="lv-LV" b="1" dirty="0" smtClean="0">
                <a:solidFill>
                  <a:prstClr val="white"/>
                </a:solidFill>
              </a:rPr>
              <a:t>221,40 EUR</a:t>
            </a:r>
          </a:p>
          <a:p>
            <a:pPr lvl="0"/>
            <a:endParaRPr lang="lv-LV" b="1" dirty="0">
              <a:solidFill>
                <a:prstClr val="white"/>
              </a:solidFill>
            </a:endParaRPr>
          </a:p>
          <a:p>
            <a:r>
              <a:rPr lang="lv-LV" b="1" dirty="0" smtClean="0"/>
              <a:t>Iegādātas t</a:t>
            </a:r>
            <a:r>
              <a:rPr lang="en-US" b="1" dirty="0" err="1" smtClean="0"/>
              <a:t>āfeles</a:t>
            </a:r>
            <a:r>
              <a:rPr lang="en-US" b="1" dirty="0" smtClean="0"/>
              <a:t> </a:t>
            </a:r>
            <a:r>
              <a:rPr lang="lv-LV" b="1" dirty="0" smtClean="0"/>
              <a:t>m</a:t>
            </a:r>
            <a:r>
              <a:rPr lang="en-US" b="1" dirty="0" err="1" smtClean="0"/>
              <a:t>agnētisk</a:t>
            </a:r>
            <a:r>
              <a:rPr lang="lv-LV" b="1" dirty="0" smtClean="0"/>
              <a:t>ā</a:t>
            </a:r>
            <a:r>
              <a:rPr lang="en-US" b="1" dirty="0" smtClean="0"/>
              <a:t>s </a:t>
            </a:r>
            <a:r>
              <a:rPr lang="en-US" b="1" dirty="0" err="1" smtClean="0"/>
              <a:t>puzles</a:t>
            </a:r>
            <a:r>
              <a:rPr lang="lv-LV" b="1" dirty="0"/>
              <a:t> </a:t>
            </a:r>
            <a:r>
              <a:rPr lang="lv-LV" b="1" dirty="0" smtClean="0"/>
              <a:t>un </a:t>
            </a:r>
            <a:r>
              <a:rPr lang="lv-LV" b="1" dirty="0"/>
              <a:t>trīs galda spēles: </a:t>
            </a:r>
            <a:r>
              <a:rPr lang="lv-LV" b="1" dirty="0" err="1"/>
              <a:t>Jenga</a:t>
            </a:r>
            <a:r>
              <a:rPr lang="lv-LV" b="1" dirty="0"/>
              <a:t>, </a:t>
            </a:r>
            <a:r>
              <a:rPr lang="lv-LV" b="1" dirty="0" err="1"/>
              <a:t>Fliiper</a:t>
            </a:r>
            <a:r>
              <a:rPr lang="lv-LV" b="1" dirty="0"/>
              <a:t> un </a:t>
            </a:r>
            <a:r>
              <a:rPr lang="lv-LV" b="1" dirty="0" err="1" smtClean="0"/>
              <a:t>Klask</a:t>
            </a:r>
            <a:r>
              <a:rPr lang="lv-LV" b="1" dirty="0" smtClean="0"/>
              <a:t>. Rīkotas</a:t>
            </a:r>
            <a:r>
              <a:rPr lang="en-US" b="1" dirty="0" smtClean="0"/>
              <a:t> </a:t>
            </a:r>
            <a:r>
              <a:rPr lang="en-US" b="1" dirty="0" err="1"/>
              <a:t>spēļu</a:t>
            </a:r>
            <a:r>
              <a:rPr lang="en-US" b="1" dirty="0"/>
              <a:t> </a:t>
            </a:r>
            <a:r>
              <a:rPr lang="en-US" b="1" dirty="0" err="1"/>
              <a:t>pēcpusdienas</a:t>
            </a:r>
            <a:r>
              <a:rPr lang="en-US" b="1" dirty="0"/>
              <a:t> </a:t>
            </a:r>
            <a:r>
              <a:rPr lang="en-US" b="1" dirty="0" err="1"/>
              <a:t>bērniem</a:t>
            </a:r>
            <a:r>
              <a:rPr lang="en-US" b="1" dirty="0"/>
              <a:t>, </a:t>
            </a:r>
            <a:r>
              <a:rPr lang="en-US" b="1" dirty="0" err="1"/>
              <a:t>jauniešiem</a:t>
            </a:r>
            <a:r>
              <a:rPr lang="en-US" b="1" dirty="0"/>
              <a:t> un </a:t>
            </a:r>
            <a:r>
              <a:rPr lang="en-US" b="1" dirty="0" err="1"/>
              <a:t>spēļu</a:t>
            </a:r>
            <a:r>
              <a:rPr lang="en-US" b="1" dirty="0"/>
              <a:t> </a:t>
            </a:r>
            <a:r>
              <a:rPr lang="en-US" b="1" dirty="0" err="1"/>
              <a:t>sestdienas</a:t>
            </a:r>
            <a:r>
              <a:rPr lang="en-US" b="1" dirty="0"/>
              <a:t> </a:t>
            </a:r>
            <a:r>
              <a:rPr lang="en-US" b="1" dirty="0" err="1"/>
              <a:t>vecākiem</a:t>
            </a:r>
            <a:r>
              <a:rPr lang="en-US" b="1" dirty="0"/>
              <a:t> </a:t>
            </a:r>
            <a:r>
              <a:rPr lang="en-US" b="1" dirty="0" err="1"/>
              <a:t>ar</a:t>
            </a:r>
            <a:r>
              <a:rPr lang="en-US" b="1" dirty="0"/>
              <a:t> </a:t>
            </a:r>
            <a:r>
              <a:rPr lang="en-US" b="1" dirty="0" err="1" smtClean="0"/>
              <a:t>bērniem</a:t>
            </a:r>
            <a:r>
              <a:rPr lang="lv-LV" b="1" dirty="0" smtClean="0"/>
              <a:t>.</a:t>
            </a:r>
            <a:endParaRPr lang="lv-LV" b="1" dirty="0"/>
          </a:p>
        </p:txBody>
      </p:sp>
      <p:sp>
        <p:nvSpPr>
          <p:cNvPr id="10" name="TextBox 9"/>
          <p:cNvSpPr txBox="1"/>
          <p:nvPr/>
        </p:nvSpPr>
        <p:spPr>
          <a:xfrm>
            <a:off x="5436096" y="112352"/>
            <a:ext cx="1845377" cy="307777"/>
          </a:xfrm>
          <a:prstGeom prst="rect">
            <a:avLst/>
          </a:prstGeom>
          <a:noFill/>
        </p:spPr>
        <p:txBody>
          <a:bodyPr wrap="none" rtlCol="0">
            <a:spAutoFit/>
          </a:bodyPr>
          <a:lstStyle/>
          <a:p>
            <a:r>
              <a:rPr lang="lv-LV" sz="1400" b="1" dirty="0">
                <a:solidFill>
                  <a:schemeClr val="bg1"/>
                </a:solidFill>
              </a:rPr>
              <a:t>Biedrība </a:t>
            </a:r>
            <a:r>
              <a:rPr lang="lv-LV" sz="1400" b="1" dirty="0" err="1">
                <a:solidFill>
                  <a:schemeClr val="bg1"/>
                </a:solidFill>
              </a:rPr>
              <a:t>Lasītprieks</a:t>
            </a:r>
            <a:endParaRPr lang="lv-LV" dirty="0"/>
          </a:p>
        </p:txBody>
      </p:sp>
      <p:pic>
        <p:nvPicPr>
          <p:cNvPr id="5" name="Attēls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040" y="1124744"/>
            <a:ext cx="3312903" cy="2209596"/>
          </a:xfrm>
          <a:prstGeom prst="rect">
            <a:avLst/>
          </a:prstGeom>
          <a:ln>
            <a:solidFill>
              <a:schemeClr val="tx2"/>
            </a:solidFill>
          </a:ln>
        </p:spPr>
      </p:pic>
      <p:pic>
        <p:nvPicPr>
          <p:cNvPr id="6" name="Attēls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2040" y="3573016"/>
            <a:ext cx="3312903" cy="2208601"/>
          </a:xfrm>
          <a:prstGeom prst="rect">
            <a:avLst/>
          </a:prstGeom>
          <a:ln>
            <a:solidFill>
              <a:schemeClr val="tx2"/>
            </a:solidFill>
          </a:ln>
        </p:spPr>
      </p:pic>
    </p:spTree>
    <p:extLst>
      <p:ext uri="{BB962C8B-B14F-4D97-AF65-F5344CB8AC3E}">
        <p14:creationId xmlns:p14="http://schemas.microsoft.com/office/powerpoint/2010/main" val="33693290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isnstūris 2"/>
          <p:cNvSpPr/>
          <p:nvPr/>
        </p:nvSpPr>
        <p:spPr>
          <a:xfrm>
            <a:off x="899592" y="1124744"/>
            <a:ext cx="3384376" cy="115212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Sporta un rotaļlaukuma pilnveidošana Levestē</a:t>
            </a:r>
            <a:endParaRPr lang="lv-LV" b="1" dirty="0" smtClean="0"/>
          </a:p>
        </p:txBody>
      </p:sp>
      <p:sp>
        <p:nvSpPr>
          <p:cNvPr id="4" name="Taisnstūris 3"/>
          <p:cNvSpPr/>
          <p:nvPr/>
        </p:nvSpPr>
        <p:spPr>
          <a:xfrm>
            <a:off x="899592" y="2492896"/>
            <a:ext cx="3372620" cy="331236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lv-LV" b="1" dirty="0" smtClean="0">
                <a:solidFill>
                  <a:prstClr val="white"/>
                </a:solidFill>
              </a:rPr>
              <a:t>Piešķirtais </a:t>
            </a:r>
            <a:r>
              <a:rPr lang="lv-LV" b="1" dirty="0">
                <a:solidFill>
                  <a:prstClr val="white"/>
                </a:solidFill>
              </a:rPr>
              <a:t>finansējums: </a:t>
            </a:r>
            <a:r>
              <a:rPr lang="lv-LV" b="1" dirty="0" smtClean="0">
                <a:solidFill>
                  <a:prstClr val="white"/>
                </a:solidFill>
              </a:rPr>
              <a:t>995,72 </a:t>
            </a:r>
            <a:r>
              <a:rPr lang="lv-LV" b="1" dirty="0">
                <a:solidFill>
                  <a:prstClr val="white"/>
                </a:solidFill>
              </a:rPr>
              <a:t>EUR</a:t>
            </a:r>
          </a:p>
          <a:p>
            <a:pPr lvl="0"/>
            <a:r>
              <a:rPr lang="lv-LV" b="1" dirty="0">
                <a:solidFill>
                  <a:prstClr val="white"/>
                </a:solidFill>
              </a:rPr>
              <a:t>Līdzfinansējums: </a:t>
            </a:r>
            <a:r>
              <a:rPr lang="lv-LV" b="1" dirty="0" smtClean="0">
                <a:solidFill>
                  <a:prstClr val="white"/>
                </a:solidFill>
              </a:rPr>
              <a:t>276,75 EUR</a:t>
            </a:r>
          </a:p>
          <a:p>
            <a:pPr lvl="0"/>
            <a:endParaRPr lang="lv-LV" b="1" dirty="0">
              <a:solidFill>
                <a:prstClr val="white"/>
              </a:solidFill>
            </a:endParaRPr>
          </a:p>
          <a:p>
            <a:r>
              <a:rPr lang="lv-LV" b="1" dirty="0" smtClean="0"/>
              <a:t>Tika </a:t>
            </a:r>
            <a:r>
              <a:rPr lang="it-IT" b="1" dirty="0" smtClean="0"/>
              <a:t>pilnveido</a:t>
            </a:r>
            <a:r>
              <a:rPr lang="lv-LV" b="1" dirty="0" err="1" smtClean="0"/>
              <a:t>ts</a:t>
            </a:r>
            <a:r>
              <a:rPr lang="lv-LV" b="1" dirty="0" smtClean="0"/>
              <a:t> </a:t>
            </a:r>
            <a:r>
              <a:rPr lang="lv-LV" b="1" dirty="0"/>
              <a:t>s</a:t>
            </a:r>
            <a:r>
              <a:rPr lang="it-IT" b="1" dirty="0" smtClean="0"/>
              <a:t>porta </a:t>
            </a:r>
            <a:r>
              <a:rPr lang="it-IT" b="1" dirty="0"/>
              <a:t>un </a:t>
            </a:r>
            <a:r>
              <a:rPr lang="it-IT" b="1" dirty="0" smtClean="0"/>
              <a:t>rotaļ</a:t>
            </a:r>
            <a:r>
              <a:rPr lang="lv-LV" b="1" dirty="0" smtClean="0"/>
              <a:t>u </a:t>
            </a:r>
            <a:r>
              <a:rPr lang="it-IT" b="1" dirty="0" smtClean="0"/>
              <a:t>laukum</a:t>
            </a:r>
            <a:r>
              <a:rPr lang="lv-LV" b="1" dirty="0" smtClean="0"/>
              <a:t>s</a:t>
            </a:r>
            <a:r>
              <a:rPr lang="it-IT" b="1" dirty="0" smtClean="0"/>
              <a:t> Levestē</a:t>
            </a:r>
            <a:r>
              <a:rPr lang="lv-LV" b="1" dirty="0" smtClean="0"/>
              <a:t>: uzstādīti jauni sporta aktivitāšu elementi, līdzsvara vingrošanas baļķis, nomainīti futbola vārtu tīkli, iegādātas 2 atkritumu urnas.</a:t>
            </a:r>
            <a:endParaRPr lang="lv-LV" b="1" dirty="0"/>
          </a:p>
        </p:txBody>
      </p:sp>
      <p:sp>
        <p:nvSpPr>
          <p:cNvPr id="10" name="TextBox 9"/>
          <p:cNvSpPr txBox="1"/>
          <p:nvPr/>
        </p:nvSpPr>
        <p:spPr>
          <a:xfrm>
            <a:off x="5292080" y="112352"/>
            <a:ext cx="2255746" cy="307777"/>
          </a:xfrm>
          <a:prstGeom prst="rect">
            <a:avLst/>
          </a:prstGeom>
          <a:noFill/>
        </p:spPr>
        <p:txBody>
          <a:bodyPr wrap="none" rtlCol="0">
            <a:spAutoFit/>
          </a:bodyPr>
          <a:lstStyle/>
          <a:p>
            <a:r>
              <a:rPr lang="lv-LV" sz="1400" b="1" dirty="0">
                <a:solidFill>
                  <a:schemeClr val="bg1"/>
                </a:solidFill>
              </a:rPr>
              <a:t>Biedrība </a:t>
            </a:r>
            <a:r>
              <a:rPr lang="lv-LV" sz="1400" b="1" dirty="0" err="1">
                <a:solidFill>
                  <a:schemeClr val="bg1"/>
                </a:solidFill>
              </a:rPr>
              <a:t>Levestes</a:t>
            </a:r>
            <a:r>
              <a:rPr lang="lv-LV" sz="1400" b="1" dirty="0">
                <a:solidFill>
                  <a:schemeClr val="bg1"/>
                </a:solidFill>
              </a:rPr>
              <a:t> spicie</a:t>
            </a:r>
            <a:endParaRPr lang="lv-LV" dirty="0"/>
          </a:p>
        </p:txBody>
      </p:sp>
      <p:pic>
        <p:nvPicPr>
          <p:cNvPr id="2" name="Attēls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3789" y="1101697"/>
            <a:ext cx="2952328" cy="2222929"/>
          </a:xfrm>
          <a:prstGeom prst="rect">
            <a:avLst/>
          </a:prstGeom>
          <a:ln>
            <a:solidFill>
              <a:schemeClr val="tx2"/>
            </a:solidFill>
          </a:ln>
        </p:spPr>
      </p:pic>
      <p:pic>
        <p:nvPicPr>
          <p:cNvPr id="7" name="Attēls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3474024"/>
            <a:ext cx="1755286" cy="2331240"/>
          </a:xfrm>
          <a:prstGeom prst="rect">
            <a:avLst/>
          </a:prstGeom>
          <a:ln>
            <a:solidFill>
              <a:schemeClr val="tx2"/>
            </a:solidFill>
          </a:ln>
        </p:spPr>
      </p:pic>
      <p:pic>
        <p:nvPicPr>
          <p:cNvPr id="12" name="Attēls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6216" y="3474024"/>
            <a:ext cx="1755286" cy="2331240"/>
          </a:xfrm>
          <a:prstGeom prst="rect">
            <a:avLst/>
          </a:prstGeom>
          <a:ln>
            <a:solidFill>
              <a:schemeClr val="tx2"/>
            </a:solidFill>
          </a:ln>
        </p:spPr>
      </p:pic>
    </p:spTree>
    <p:extLst>
      <p:ext uri="{BB962C8B-B14F-4D97-AF65-F5344CB8AC3E}">
        <p14:creationId xmlns:p14="http://schemas.microsoft.com/office/powerpoint/2010/main" val="22258023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isnstūris 2"/>
          <p:cNvSpPr/>
          <p:nvPr/>
        </p:nvSpPr>
        <p:spPr>
          <a:xfrm>
            <a:off x="827584" y="1124744"/>
            <a:ext cx="3600400" cy="151216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Tematiskā parka "No grauda līdz pilnvērtīgai Tumei" turpinājums, otrais etaps "Ar smaidu pretī gaismai"</a:t>
            </a:r>
            <a:endParaRPr lang="lv-LV" b="1" dirty="0" smtClean="0"/>
          </a:p>
        </p:txBody>
      </p:sp>
      <p:sp>
        <p:nvSpPr>
          <p:cNvPr id="4" name="Taisnstūris 3"/>
          <p:cNvSpPr/>
          <p:nvPr/>
        </p:nvSpPr>
        <p:spPr>
          <a:xfrm>
            <a:off x="827584" y="2852936"/>
            <a:ext cx="3600400" cy="2635732"/>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lv-LV" b="1" dirty="0" smtClean="0">
              <a:solidFill>
                <a:prstClr val="white"/>
              </a:solidFill>
            </a:endParaRPr>
          </a:p>
          <a:p>
            <a:pPr lvl="0"/>
            <a:endParaRPr lang="lv-LV" b="1" dirty="0" smtClean="0">
              <a:solidFill>
                <a:prstClr val="white"/>
              </a:solidFill>
            </a:endParaRPr>
          </a:p>
          <a:p>
            <a:pPr lvl="0"/>
            <a:r>
              <a:rPr lang="lv-LV" b="1" dirty="0" smtClean="0">
                <a:solidFill>
                  <a:prstClr val="white"/>
                </a:solidFill>
              </a:rPr>
              <a:t>Piešķirtais </a:t>
            </a:r>
            <a:r>
              <a:rPr lang="lv-LV" b="1" dirty="0">
                <a:solidFill>
                  <a:prstClr val="white"/>
                </a:solidFill>
              </a:rPr>
              <a:t>finansējums: </a:t>
            </a:r>
            <a:r>
              <a:rPr lang="lv-LV" b="1" dirty="0" smtClean="0">
                <a:solidFill>
                  <a:prstClr val="white"/>
                </a:solidFill>
              </a:rPr>
              <a:t>949,57 </a:t>
            </a:r>
            <a:r>
              <a:rPr lang="lv-LV" b="1" dirty="0">
                <a:solidFill>
                  <a:prstClr val="white"/>
                </a:solidFill>
              </a:rPr>
              <a:t>EUR</a:t>
            </a:r>
          </a:p>
          <a:p>
            <a:pPr lvl="0"/>
            <a:r>
              <a:rPr lang="lv-LV" b="1" dirty="0">
                <a:solidFill>
                  <a:prstClr val="white"/>
                </a:solidFill>
              </a:rPr>
              <a:t>Līdzfinansējums: </a:t>
            </a:r>
            <a:r>
              <a:rPr lang="lv-LV" b="1" dirty="0" smtClean="0">
                <a:solidFill>
                  <a:prstClr val="white"/>
                </a:solidFill>
              </a:rPr>
              <a:t>240,00 EUR</a:t>
            </a:r>
          </a:p>
          <a:p>
            <a:pPr lvl="0"/>
            <a:endParaRPr lang="lv-LV" b="1" dirty="0">
              <a:solidFill>
                <a:prstClr val="white"/>
              </a:solidFill>
            </a:endParaRPr>
          </a:p>
          <a:p>
            <a:r>
              <a:rPr lang="lv-LV" b="1" dirty="0" smtClean="0"/>
              <a:t>Tika izveidots un sakopts </a:t>
            </a:r>
            <a:r>
              <a:rPr lang="lv-LV" b="1" dirty="0"/>
              <a:t>Tematiskais parks </a:t>
            </a:r>
            <a:r>
              <a:rPr lang="lv-LV" b="1" dirty="0" smtClean="0"/>
              <a:t>Tumē. Iegādāti LED gaismekļi ar saules paneļiem. </a:t>
            </a:r>
          </a:p>
          <a:p>
            <a:endParaRPr lang="lv-LV" b="1" dirty="0"/>
          </a:p>
          <a:p>
            <a:endParaRPr lang="lv-LV" b="1" dirty="0"/>
          </a:p>
        </p:txBody>
      </p:sp>
      <p:sp>
        <p:nvSpPr>
          <p:cNvPr id="10" name="TextBox 9"/>
          <p:cNvSpPr txBox="1"/>
          <p:nvPr/>
        </p:nvSpPr>
        <p:spPr>
          <a:xfrm>
            <a:off x="5292080" y="112352"/>
            <a:ext cx="2255746" cy="307777"/>
          </a:xfrm>
          <a:prstGeom prst="rect">
            <a:avLst/>
          </a:prstGeom>
          <a:noFill/>
        </p:spPr>
        <p:txBody>
          <a:bodyPr wrap="none" rtlCol="0">
            <a:spAutoFit/>
          </a:bodyPr>
          <a:lstStyle/>
          <a:p>
            <a:r>
              <a:rPr lang="lv-LV" sz="1400" b="1" dirty="0">
                <a:solidFill>
                  <a:schemeClr val="bg1"/>
                </a:solidFill>
              </a:rPr>
              <a:t>Biedrība </a:t>
            </a:r>
            <a:r>
              <a:rPr lang="lv-LV" sz="1400" b="1" dirty="0" smtClean="0">
                <a:solidFill>
                  <a:schemeClr val="bg1"/>
                </a:solidFill>
              </a:rPr>
              <a:t> Mums </a:t>
            </a:r>
            <a:r>
              <a:rPr lang="lv-LV" sz="1400" b="1" dirty="0">
                <a:solidFill>
                  <a:schemeClr val="bg1"/>
                </a:solidFill>
              </a:rPr>
              <a:t>izdosies</a:t>
            </a:r>
            <a:endParaRPr lang="lv-LV" dirty="0"/>
          </a:p>
        </p:txBody>
      </p:sp>
      <p:pic>
        <p:nvPicPr>
          <p:cNvPr id="5" name="Attēls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1761" y="1124744"/>
            <a:ext cx="3456384" cy="1944216"/>
          </a:xfrm>
          <a:prstGeom prst="rect">
            <a:avLst/>
          </a:prstGeom>
          <a:ln>
            <a:solidFill>
              <a:schemeClr val="tx2"/>
            </a:solidFill>
          </a:ln>
        </p:spPr>
      </p:pic>
      <p:pic>
        <p:nvPicPr>
          <p:cNvPr id="6" name="Attēls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1761" y="3265988"/>
            <a:ext cx="3456384" cy="2192697"/>
          </a:xfrm>
          <a:prstGeom prst="rect">
            <a:avLst/>
          </a:prstGeom>
          <a:ln>
            <a:solidFill>
              <a:schemeClr val="tx2"/>
            </a:solidFill>
          </a:ln>
        </p:spPr>
      </p:pic>
    </p:spTree>
    <p:extLst>
      <p:ext uri="{BB962C8B-B14F-4D97-AF65-F5344CB8AC3E}">
        <p14:creationId xmlns:p14="http://schemas.microsoft.com/office/powerpoint/2010/main" val="14489751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isnstūris 2"/>
          <p:cNvSpPr/>
          <p:nvPr/>
        </p:nvSpPr>
        <p:spPr>
          <a:xfrm>
            <a:off x="1547664" y="980728"/>
            <a:ext cx="3600400" cy="57606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Cērē futbolam būs būt!</a:t>
            </a:r>
            <a:endParaRPr lang="lv-LV" b="1" dirty="0" smtClean="0"/>
          </a:p>
        </p:txBody>
      </p:sp>
      <p:sp>
        <p:nvSpPr>
          <p:cNvPr id="4" name="Taisnstūris 3"/>
          <p:cNvSpPr/>
          <p:nvPr/>
        </p:nvSpPr>
        <p:spPr>
          <a:xfrm>
            <a:off x="755576" y="1845761"/>
            <a:ext cx="2376264" cy="3068023"/>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lv-LV" b="1" dirty="0" smtClean="0">
              <a:solidFill>
                <a:prstClr val="white"/>
              </a:solidFill>
            </a:endParaRPr>
          </a:p>
          <a:p>
            <a:pPr lvl="0"/>
            <a:endParaRPr lang="lv-LV" b="1" dirty="0" smtClean="0">
              <a:solidFill>
                <a:prstClr val="white"/>
              </a:solidFill>
            </a:endParaRPr>
          </a:p>
          <a:p>
            <a:pPr lvl="0"/>
            <a:r>
              <a:rPr lang="lv-LV" b="1" dirty="0" smtClean="0">
                <a:solidFill>
                  <a:prstClr val="white"/>
                </a:solidFill>
              </a:rPr>
              <a:t>Piešķirtais </a:t>
            </a:r>
            <a:r>
              <a:rPr lang="lv-LV" b="1" dirty="0">
                <a:solidFill>
                  <a:prstClr val="white"/>
                </a:solidFill>
              </a:rPr>
              <a:t>finansējums: </a:t>
            </a:r>
            <a:r>
              <a:rPr lang="lv-LV" b="1" dirty="0" smtClean="0">
                <a:solidFill>
                  <a:prstClr val="white"/>
                </a:solidFill>
              </a:rPr>
              <a:t>979,25 </a:t>
            </a:r>
            <a:r>
              <a:rPr lang="lv-LV" b="1" dirty="0">
                <a:solidFill>
                  <a:prstClr val="white"/>
                </a:solidFill>
              </a:rPr>
              <a:t>EUR</a:t>
            </a:r>
          </a:p>
          <a:p>
            <a:pPr lvl="0"/>
            <a:r>
              <a:rPr lang="lv-LV" b="1" dirty="0">
                <a:solidFill>
                  <a:prstClr val="white"/>
                </a:solidFill>
              </a:rPr>
              <a:t>Līdzfinansējums: </a:t>
            </a:r>
            <a:r>
              <a:rPr lang="lv-LV" b="1" dirty="0" smtClean="0">
                <a:solidFill>
                  <a:prstClr val="white"/>
                </a:solidFill>
              </a:rPr>
              <a:t>258,30 EUR</a:t>
            </a:r>
          </a:p>
          <a:p>
            <a:pPr lvl="0"/>
            <a:endParaRPr lang="lv-LV" b="1" dirty="0">
              <a:solidFill>
                <a:prstClr val="white"/>
              </a:solidFill>
            </a:endParaRPr>
          </a:p>
          <a:p>
            <a:r>
              <a:rPr lang="lv-LV" b="1" dirty="0" smtClean="0"/>
              <a:t>Tika atjaunoti Cēres futbollaukuma futbola vārti, nomainīti tīkli.</a:t>
            </a:r>
          </a:p>
          <a:p>
            <a:endParaRPr lang="lv-LV" b="1" dirty="0"/>
          </a:p>
          <a:p>
            <a:endParaRPr lang="lv-LV" b="1" dirty="0"/>
          </a:p>
        </p:txBody>
      </p:sp>
      <p:sp>
        <p:nvSpPr>
          <p:cNvPr id="10" name="TextBox 9"/>
          <p:cNvSpPr txBox="1"/>
          <p:nvPr/>
        </p:nvSpPr>
        <p:spPr>
          <a:xfrm>
            <a:off x="5508104" y="126463"/>
            <a:ext cx="1752403" cy="307777"/>
          </a:xfrm>
          <a:prstGeom prst="rect">
            <a:avLst/>
          </a:prstGeom>
          <a:noFill/>
        </p:spPr>
        <p:txBody>
          <a:bodyPr wrap="none" rtlCol="0">
            <a:spAutoFit/>
          </a:bodyPr>
          <a:lstStyle/>
          <a:p>
            <a:r>
              <a:rPr lang="lv-LV" sz="1400" b="1" dirty="0">
                <a:solidFill>
                  <a:schemeClr val="bg1"/>
                </a:solidFill>
              </a:rPr>
              <a:t>Biedrība </a:t>
            </a:r>
            <a:r>
              <a:rPr lang="lv-LV" sz="1400" b="1" dirty="0" smtClean="0">
                <a:solidFill>
                  <a:schemeClr val="bg1"/>
                </a:solidFill>
              </a:rPr>
              <a:t> </a:t>
            </a:r>
            <a:r>
              <a:rPr lang="lv-LV" sz="1400" b="1" dirty="0">
                <a:solidFill>
                  <a:schemeClr val="bg1"/>
                </a:solidFill>
              </a:rPr>
              <a:t>Pastarītis</a:t>
            </a:r>
            <a:endParaRPr lang="lv-LV" dirty="0"/>
          </a:p>
        </p:txBody>
      </p:sp>
      <p:pic>
        <p:nvPicPr>
          <p:cNvPr id="2" name="Attēls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0152" y="1842430"/>
            <a:ext cx="2301720" cy="3068960"/>
          </a:xfrm>
          <a:prstGeom prst="rect">
            <a:avLst/>
          </a:prstGeom>
          <a:ln>
            <a:solidFill>
              <a:schemeClr val="tx2"/>
            </a:solidFill>
          </a:ln>
        </p:spPr>
      </p:pic>
      <p:pic>
        <p:nvPicPr>
          <p:cNvPr id="14" name="Attēls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7864" y="1843367"/>
            <a:ext cx="2304256" cy="3068023"/>
          </a:xfrm>
          <a:prstGeom prst="rect">
            <a:avLst/>
          </a:prstGeom>
          <a:ln>
            <a:solidFill>
              <a:schemeClr val="tx2"/>
            </a:solidFill>
          </a:ln>
        </p:spPr>
      </p:pic>
    </p:spTree>
    <p:extLst>
      <p:ext uri="{BB962C8B-B14F-4D97-AF65-F5344CB8AC3E}">
        <p14:creationId xmlns:p14="http://schemas.microsoft.com/office/powerpoint/2010/main" val="14298124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isnstūris 2"/>
          <p:cNvSpPr/>
          <p:nvPr/>
        </p:nvSpPr>
        <p:spPr>
          <a:xfrm>
            <a:off x="829086" y="1124744"/>
            <a:ext cx="3600400" cy="79208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Radoša studija, radoši paši </a:t>
            </a:r>
            <a:endParaRPr lang="lv-LV" b="1" dirty="0" smtClean="0"/>
          </a:p>
        </p:txBody>
      </p:sp>
      <p:sp>
        <p:nvSpPr>
          <p:cNvPr id="4" name="Taisnstūris 3"/>
          <p:cNvSpPr/>
          <p:nvPr/>
        </p:nvSpPr>
        <p:spPr>
          <a:xfrm>
            <a:off x="829086" y="2132856"/>
            <a:ext cx="3600400" cy="36004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lv-LV" b="1" dirty="0" smtClean="0">
              <a:solidFill>
                <a:prstClr val="white"/>
              </a:solidFill>
            </a:endParaRPr>
          </a:p>
          <a:p>
            <a:pPr lvl="0"/>
            <a:r>
              <a:rPr lang="lv-LV" b="1" dirty="0" smtClean="0">
                <a:solidFill>
                  <a:prstClr val="white"/>
                </a:solidFill>
              </a:rPr>
              <a:t>Piešķirtais </a:t>
            </a:r>
            <a:r>
              <a:rPr lang="lv-LV" b="1" dirty="0">
                <a:solidFill>
                  <a:prstClr val="white"/>
                </a:solidFill>
              </a:rPr>
              <a:t>finansējums: </a:t>
            </a:r>
            <a:r>
              <a:rPr lang="lv-LV" b="1" dirty="0" smtClean="0">
                <a:solidFill>
                  <a:prstClr val="white"/>
                </a:solidFill>
              </a:rPr>
              <a:t>500,00 </a:t>
            </a:r>
            <a:r>
              <a:rPr lang="lv-LV" b="1" dirty="0">
                <a:solidFill>
                  <a:prstClr val="white"/>
                </a:solidFill>
              </a:rPr>
              <a:t>EUR</a:t>
            </a:r>
          </a:p>
          <a:p>
            <a:pPr lvl="0"/>
            <a:r>
              <a:rPr lang="lv-LV" b="1" dirty="0">
                <a:solidFill>
                  <a:prstClr val="white"/>
                </a:solidFill>
              </a:rPr>
              <a:t>Līdzfinansējums: </a:t>
            </a:r>
            <a:r>
              <a:rPr lang="lv-LV" b="1" dirty="0" smtClean="0">
                <a:solidFill>
                  <a:prstClr val="white"/>
                </a:solidFill>
              </a:rPr>
              <a:t>361,82 EUR</a:t>
            </a:r>
          </a:p>
          <a:p>
            <a:pPr lvl="0"/>
            <a:endParaRPr lang="lv-LV" b="1" dirty="0">
              <a:solidFill>
                <a:prstClr val="white"/>
              </a:solidFill>
            </a:endParaRPr>
          </a:p>
          <a:p>
            <a:r>
              <a:rPr lang="lv-LV" b="1" dirty="0"/>
              <a:t>T</a:t>
            </a:r>
            <a:r>
              <a:rPr lang="lv-LV" b="1" dirty="0" smtClean="0"/>
              <a:t>ika labiekārtotas Radošās </a:t>
            </a:r>
            <a:r>
              <a:rPr lang="lv-LV" b="1" dirty="0"/>
              <a:t>studijas “Dabas Mājas</a:t>
            </a:r>
            <a:r>
              <a:rPr lang="lv-LV" b="1" dirty="0" smtClean="0"/>
              <a:t>” telpas, </a:t>
            </a:r>
            <a:r>
              <a:rPr lang="lv-LV" b="1" dirty="0"/>
              <a:t>apgleznotas </a:t>
            </a:r>
            <a:r>
              <a:rPr lang="lv-LV" b="1" dirty="0" smtClean="0"/>
              <a:t>sienas, </a:t>
            </a:r>
            <a:r>
              <a:rPr lang="lv-LV" b="1" dirty="0"/>
              <a:t>i</a:t>
            </a:r>
            <a:r>
              <a:rPr lang="lv-LV" b="1" dirty="0" smtClean="0"/>
              <a:t>egādāts </a:t>
            </a:r>
            <a:r>
              <a:rPr lang="lv-LV" b="1" dirty="0"/>
              <a:t>skapis </a:t>
            </a:r>
            <a:r>
              <a:rPr lang="lv-LV" b="1" dirty="0" err="1"/>
              <a:t>sietspiedes</a:t>
            </a:r>
            <a:r>
              <a:rPr lang="lv-LV" b="1" dirty="0"/>
              <a:t> materiālu glabāšanai, </a:t>
            </a:r>
            <a:r>
              <a:rPr lang="lv-LV" b="1" dirty="0" smtClean="0"/>
              <a:t>izgatavots  </a:t>
            </a:r>
            <a:r>
              <a:rPr lang="lv-LV" b="1" dirty="0"/>
              <a:t>izgaismošanas galds, iegādāti augi, izgatavota karodziņu </a:t>
            </a:r>
            <a:r>
              <a:rPr lang="lv-LV" b="1" dirty="0" smtClean="0"/>
              <a:t>virtene.</a:t>
            </a:r>
            <a:endParaRPr lang="lv-LV" b="1" dirty="0"/>
          </a:p>
          <a:p>
            <a:endParaRPr lang="lv-LV" b="1" dirty="0"/>
          </a:p>
        </p:txBody>
      </p:sp>
      <p:sp>
        <p:nvSpPr>
          <p:cNvPr id="10" name="TextBox 9"/>
          <p:cNvSpPr txBox="1"/>
          <p:nvPr/>
        </p:nvSpPr>
        <p:spPr>
          <a:xfrm>
            <a:off x="5292080" y="20663"/>
            <a:ext cx="2225289" cy="523220"/>
          </a:xfrm>
          <a:prstGeom prst="rect">
            <a:avLst/>
          </a:prstGeom>
          <a:noFill/>
        </p:spPr>
        <p:txBody>
          <a:bodyPr wrap="none" rtlCol="0">
            <a:spAutoFit/>
          </a:bodyPr>
          <a:lstStyle/>
          <a:p>
            <a:pPr algn="ctr"/>
            <a:r>
              <a:rPr lang="lv-LV" sz="1400" b="1" dirty="0">
                <a:solidFill>
                  <a:schemeClr val="bg1"/>
                </a:solidFill>
              </a:rPr>
              <a:t>Biedrība Radošā </a:t>
            </a:r>
            <a:r>
              <a:rPr lang="lv-LV" sz="1400" b="1" dirty="0" smtClean="0">
                <a:solidFill>
                  <a:schemeClr val="bg1"/>
                </a:solidFill>
              </a:rPr>
              <a:t>studija</a:t>
            </a:r>
          </a:p>
          <a:p>
            <a:pPr algn="ctr"/>
            <a:r>
              <a:rPr lang="lv-LV" sz="1400" b="1" dirty="0" smtClean="0">
                <a:solidFill>
                  <a:schemeClr val="bg1"/>
                </a:solidFill>
              </a:rPr>
              <a:t> </a:t>
            </a:r>
            <a:r>
              <a:rPr lang="lv-LV" sz="1400" b="1" dirty="0">
                <a:solidFill>
                  <a:schemeClr val="bg1"/>
                </a:solidFill>
              </a:rPr>
              <a:t>“Dabas Māja”</a:t>
            </a:r>
            <a:endParaRPr lang="lv-LV" dirty="0"/>
          </a:p>
        </p:txBody>
      </p:sp>
      <p:pic>
        <p:nvPicPr>
          <p:cNvPr id="5" name="Attēls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0057" y="1124743"/>
            <a:ext cx="3606024" cy="2297037"/>
          </a:xfrm>
          <a:prstGeom prst="rect">
            <a:avLst/>
          </a:prstGeom>
          <a:ln>
            <a:solidFill>
              <a:schemeClr val="tx2"/>
            </a:solidFill>
          </a:ln>
        </p:spPr>
      </p:pic>
      <p:pic>
        <p:nvPicPr>
          <p:cNvPr id="7" name="Attēls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4667034" y="3614638"/>
            <a:ext cx="3596935" cy="2592289"/>
          </a:xfrm>
          <a:prstGeom prst="rect">
            <a:avLst/>
          </a:prstGeom>
          <a:ln>
            <a:solidFill>
              <a:schemeClr val="tx2"/>
            </a:solidFill>
          </a:ln>
        </p:spPr>
      </p:pic>
    </p:spTree>
    <p:extLst>
      <p:ext uri="{BB962C8B-B14F-4D97-AF65-F5344CB8AC3E}">
        <p14:creationId xmlns:p14="http://schemas.microsoft.com/office/powerpoint/2010/main" val="23540622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isnstūris 2"/>
          <p:cNvSpPr/>
          <p:nvPr/>
        </p:nvSpPr>
        <p:spPr>
          <a:xfrm>
            <a:off x="827584" y="1124744"/>
            <a:ext cx="3600400" cy="79208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Galda spēles Slampes iedzīvotājiem</a:t>
            </a:r>
            <a:endParaRPr lang="lv-LV" b="1" dirty="0" smtClean="0"/>
          </a:p>
        </p:txBody>
      </p:sp>
      <p:sp>
        <p:nvSpPr>
          <p:cNvPr id="4" name="Taisnstūris 3"/>
          <p:cNvSpPr/>
          <p:nvPr/>
        </p:nvSpPr>
        <p:spPr>
          <a:xfrm>
            <a:off x="827584" y="2276872"/>
            <a:ext cx="3600400" cy="302414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lv-LV" b="1" dirty="0" smtClean="0">
              <a:solidFill>
                <a:prstClr val="white"/>
              </a:solidFill>
            </a:endParaRPr>
          </a:p>
          <a:p>
            <a:pPr lvl="0"/>
            <a:endParaRPr lang="lv-LV" b="1" dirty="0" smtClean="0">
              <a:solidFill>
                <a:prstClr val="white"/>
              </a:solidFill>
            </a:endParaRPr>
          </a:p>
          <a:p>
            <a:pPr lvl="0"/>
            <a:r>
              <a:rPr lang="lv-LV" b="1" dirty="0" smtClean="0">
                <a:solidFill>
                  <a:prstClr val="white"/>
                </a:solidFill>
              </a:rPr>
              <a:t>Piešķirtais </a:t>
            </a:r>
            <a:r>
              <a:rPr lang="lv-LV" b="1" dirty="0">
                <a:solidFill>
                  <a:prstClr val="white"/>
                </a:solidFill>
              </a:rPr>
              <a:t>finansējums: </a:t>
            </a:r>
            <a:r>
              <a:rPr lang="lv-LV" b="1" dirty="0" smtClean="0">
                <a:solidFill>
                  <a:prstClr val="white"/>
                </a:solidFill>
              </a:rPr>
              <a:t>1000,00 </a:t>
            </a:r>
            <a:r>
              <a:rPr lang="lv-LV" b="1" dirty="0">
                <a:solidFill>
                  <a:prstClr val="white"/>
                </a:solidFill>
              </a:rPr>
              <a:t>EUR</a:t>
            </a:r>
          </a:p>
          <a:p>
            <a:pPr lvl="0"/>
            <a:r>
              <a:rPr lang="lv-LV" b="1" dirty="0">
                <a:solidFill>
                  <a:prstClr val="white"/>
                </a:solidFill>
              </a:rPr>
              <a:t>Līdzfinansējums: </a:t>
            </a:r>
            <a:r>
              <a:rPr lang="lv-LV" b="1" dirty="0" smtClean="0">
                <a:solidFill>
                  <a:prstClr val="white"/>
                </a:solidFill>
              </a:rPr>
              <a:t>268,10 EUR</a:t>
            </a:r>
          </a:p>
          <a:p>
            <a:pPr lvl="0"/>
            <a:endParaRPr lang="lv-LV" b="1" dirty="0">
              <a:solidFill>
                <a:prstClr val="white"/>
              </a:solidFill>
            </a:endParaRPr>
          </a:p>
          <a:p>
            <a:r>
              <a:rPr lang="lv-LV" b="1" dirty="0" smtClean="0"/>
              <a:t>Slampes Kultūras pilī iegādāti un uzstādīti </a:t>
            </a:r>
            <a:r>
              <a:rPr lang="lv-LV" b="1" dirty="0"/>
              <a:t>2 galda tenisa un 2 novusa </a:t>
            </a:r>
            <a:r>
              <a:rPr lang="lv-LV" b="1" dirty="0" smtClean="0"/>
              <a:t>galdi. </a:t>
            </a:r>
            <a:r>
              <a:rPr lang="lv-LV" b="1" dirty="0"/>
              <a:t>Noorganizēts pirmais spēļu turnīrs </a:t>
            </a:r>
            <a:r>
              <a:rPr lang="lv-LV" b="1" dirty="0" smtClean="0"/>
              <a:t>Ģimeņu </a:t>
            </a:r>
            <a:r>
              <a:rPr lang="lv-LV" b="1" dirty="0"/>
              <a:t>dienas pasākuma  </a:t>
            </a:r>
            <a:r>
              <a:rPr lang="lv-LV" b="1"/>
              <a:t>ietvaros</a:t>
            </a:r>
            <a:r>
              <a:rPr lang="lv-LV" b="1" smtClean="0"/>
              <a:t>.</a:t>
            </a:r>
          </a:p>
          <a:p>
            <a:endParaRPr lang="lv-LV" b="1" dirty="0"/>
          </a:p>
          <a:p>
            <a:endParaRPr lang="lv-LV" b="1" dirty="0"/>
          </a:p>
        </p:txBody>
      </p:sp>
      <p:sp>
        <p:nvSpPr>
          <p:cNvPr id="10" name="TextBox 9"/>
          <p:cNvSpPr txBox="1"/>
          <p:nvPr/>
        </p:nvSpPr>
        <p:spPr>
          <a:xfrm>
            <a:off x="5292080" y="112352"/>
            <a:ext cx="2255746" cy="307777"/>
          </a:xfrm>
          <a:prstGeom prst="rect">
            <a:avLst/>
          </a:prstGeom>
          <a:noFill/>
        </p:spPr>
        <p:txBody>
          <a:bodyPr wrap="none" rtlCol="0">
            <a:spAutoFit/>
          </a:bodyPr>
          <a:lstStyle/>
          <a:p>
            <a:r>
              <a:rPr lang="lv-LV" sz="1400" b="1" dirty="0">
                <a:solidFill>
                  <a:schemeClr val="bg1"/>
                </a:solidFill>
              </a:rPr>
              <a:t>Biedrība </a:t>
            </a:r>
            <a:r>
              <a:rPr lang="lv-LV" sz="1400" b="1" dirty="0" smtClean="0">
                <a:solidFill>
                  <a:schemeClr val="bg1"/>
                </a:solidFill>
              </a:rPr>
              <a:t> </a:t>
            </a:r>
            <a:r>
              <a:rPr lang="lv-LV" sz="1400" b="1" dirty="0">
                <a:solidFill>
                  <a:schemeClr val="bg1"/>
                </a:solidFill>
              </a:rPr>
              <a:t>Savai Slampei</a:t>
            </a:r>
            <a:endParaRPr lang="lv-LV" dirty="0"/>
          </a:p>
        </p:txBody>
      </p:sp>
      <p:pic>
        <p:nvPicPr>
          <p:cNvPr id="2" name="Attēls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1983" y="1124744"/>
            <a:ext cx="3138727" cy="4176268"/>
          </a:xfrm>
          <a:prstGeom prst="rect">
            <a:avLst/>
          </a:prstGeom>
          <a:ln>
            <a:solidFill>
              <a:schemeClr val="tx2"/>
            </a:solidFill>
          </a:ln>
        </p:spPr>
      </p:pic>
    </p:spTree>
    <p:extLst>
      <p:ext uri="{BB962C8B-B14F-4D97-AF65-F5344CB8AC3E}">
        <p14:creationId xmlns:p14="http://schemas.microsoft.com/office/powerpoint/2010/main" val="29454169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isnstūris 2"/>
          <p:cNvSpPr/>
          <p:nvPr/>
        </p:nvSpPr>
        <p:spPr>
          <a:xfrm>
            <a:off x="2525943" y="1196988"/>
            <a:ext cx="3672408" cy="864096"/>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Pludmales volejbola laukums Slampes pagasta iedzīvotājiem</a:t>
            </a:r>
            <a:endParaRPr lang="lv-LV" b="1" dirty="0" smtClean="0"/>
          </a:p>
        </p:txBody>
      </p:sp>
      <p:sp>
        <p:nvSpPr>
          <p:cNvPr id="4" name="Taisnstūris 3"/>
          <p:cNvSpPr/>
          <p:nvPr/>
        </p:nvSpPr>
        <p:spPr>
          <a:xfrm>
            <a:off x="849594" y="2254943"/>
            <a:ext cx="2448272" cy="3910361"/>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lv-LV" b="1" dirty="0" smtClean="0">
              <a:solidFill>
                <a:prstClr val="white"/>
              </a:solidFill>
            </a:endParaRPr>
          </a:p>
          <a:p>
            <a:pPr lvl="0"/>
            <a:endParaRPr lang="lv-LV" b="1" dirty="0" smtClean="0">
              <a:solidFill>
                <a:prstClr val="white"/>
              </a:solidFill>
            </a:endParaRPr>
          </a:p>
          <a:p>
            <a:pPr lvl="0"/>
            <a:r>
              <a:rPr lang="lv-LV" b="1" dirty="0" smtClean="0">
                <a:solidFill>
                  <a:prstClr val="white"/>
                </a:solidFill>
              </a:rPr>
              <a:t>Piešķirtais </a:t>
            </a:r>
            <a:r>
              <a:rPr lang="lv-LV" b="1" dirty="0">
                <a:solidFill>
                  <a:prstClr val="white"/>
                </a:solidFill>
              </a:rPr>
              <a:t>finansējums: </a:t>
            </a:r>
            <a:r>
              <a:rPr lang="lv-LV" b="1" dirty="0" smtClean="0">
                <a:solidFill>
                  <a:prstClr val="white"/>
                </a:solidFill>
              </a:rPr>
              <a:t>990,21 </a:t>
            </a:r>
            <a:r>
              <a:rPr lang="lv-LV" b="1" dirty="0">
                <a:solidFill>
                  <a:prstClr val="white"/>
                </a:solidFill>
              </a:rPr>
              <a:t>EUR</a:t>
            </a:r>
          </a:p>
          <a:p>
            <a:pPr lvl="0"/>
            <a:r>
              <a:rPr lang="lv-LV" b="1" dirty="0">
                <a:solidFill>
                  <a:prstClr val="white"/>
                </a:solidFill>
              </a:rPr>
              <a:t>Līdzfinansējums: </a:t>
            </a:r>
            <a:r>
              <a:rPr lang="lv-LV" b="1" dirty="0" smtClean="0">
                <a:solidFill>
                  <a:prstClr val="white"/>
                </a:solidFill>
              </a:rPr>
              <a:t>335,79 EUR</a:t>
            </a:r>
          </a:p>
          <a:p>
            <a:pPr lvl="0"/>
            <a:endParaRPr lang="lv-LV" b="1" dirty="0">
              <a:solidFill>
                <a:prstClr val="white"/>
              </a:solidFill>
            </a:endParaRPr>
          </a:p>
          <a:p>
            <a:r>
              <a:rPr lang="lv-LV" b="1" dirty="0" smtClean="0"/>
              <a:t>Tika uzlabots volejbola laukums Slampē: iegādāti jauni </a:t>
            </a:r>
            <a:r>
              <a:rPr lang="lv-LV" b="1" dirty="0"/>
              <a:t>tīkli, </a:t>
            </a:r>
            <a:r>
              <a:rPr lang="lv-LV" b="1" dirty="0" smtClean="0"/>
              <a:t>atjaunots laukuma segums. Tika noorganizēts volejbola turnīrs.</a:t>
            </a:r>
          </a:p>
          <a:p>
            <a:endParaRPr lang="lv-LV" b="1" dirty="0"/>
          </a:p>
          <a:p>
            <a:endParaRPr lang="lv-LV" b="1" dirty="0"/>
          </a:p>
        </p:txBody>
      </p:sp>
      <p:sp>
        <p:nvSpPr>
          <p:cNvPr id="10" name="TextBox 9"/>
          <p:cNvSpPr txBox="1"/>
          <p:nvPr/>
        </p:nvSpPr>
        <p:spPr>
          <a:xfrm>
            <a:off x="5199830" y="112352"/>
            <a:ext cx="2465740" cy="307777"/>
          </a:xfrm>
          <a:prstGeom prst="rect">
            <a:avLst/>
          </a:prstGeom>
          <a:noFill/>
        </p:spPr>
        <p:txBody>
          <a:bodyPr wrap="none" rtlCol="0">
            <a:spAutoFit/>
          </a:bodyPr>
          <a:lstStyle/>
          <a:p>
            <a:r>
              <a:rPr lang="lv-LV" sz="1400" b="1" dirty="0">
                <a:solidFill>
                  <a:schemeClr val="bg1"/>
                </a:solidFill>
              </a:rPr>
              <a:t>Biedrība </a:t>
            </a:r>
            <a:r>
              <a:rPr lang="lv-LV" sz="1400" b="1" dirty="0" smtClean="0">
                <a:solidFill>
                  <a:schemeClr val="bg1"/>
                </a:solidFill>
              </a:rPr>
              <a:t> </a:t>
            </a:r>
            <a:r>
              <a:rPr lang="lv-LV" sz="1400" b="1" dirty="0">
                <a:solidFill>
                  <a:schemeClr val="bg1"/>
                </a:solidFill>
              </a:rPr>
              <a:t>SK Slampe/</a:t>
            </a:r>
            <a:r>
              <a:rPr lang="lv-LV" sz="1400" b="1" dirty="0" err="1">
                <a:solidFill>
                  <a:schemeClr val="bg1"/>
                </a:solidFill>
              </a:rPr>
              <a:t>Zevid</a:t>
            </a:r>
            <a:endParaRPr lang="lv-LV" dirty="0"/>
          </a:p>
        </p:txBody>
      </p:sp>
      <p:pic>
        <p:nvPicPr>
          <p:cNvPr id="6" name="Attēls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3900" y="2250890"/>
            <a:ext cx="2965089" cy="1666271"/>
          </a:xfrm>
          <a:prstGeom prst="rect">
            <a:avLst/>
          </a:prstGeom>
          <a:ln>
            <a:solidFill>
              <a:schemeClr val="tx2"/>
            </a:solidFill>
          </a:ln>
        </p:spPr>
      </p:pic>
      <p:pic>
        <p:nvPicPr>
          <p:cNvPr id="7" name="Attēls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3900" y="4083070"/>
            <a:ext cx="2965089" cy="1666172"/>
          </a:xfrm>
          <a:prstGeom prst="rect">
            <a:avLst/>
          </a:prstGeom>
          <a:ln>
            <a:solidFill>
              <a:schemeClr val="tx2"/>
            </a:solidFill>
          </a:ln>
        </p:spPr>
      </p:pic>
      <p:pic>
        <p:nvPicPr>
          <p:cNvPr id="8" name="Attēls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1880" y="2250890"/>
            <a:ext cx="1740534" cy="2253370"/>
          </a:xfrm>
          <a:prstGeom prst="rect">
            <a:avLst/>
          </a:prstGeom>
          <a:ln>
            <a:solidFill>
              <a:schemeClr val="tx2"/>
            </a:solidFill>
          </a:ln>
        </p:spPr>
      </p:pic>
    </p:spTree>
    <p:extLst>
      <p:ext uri="{BB962C8B-B14F-4D97-AF65-F5344CB8AC3E}">
        <p14:creationId xmlns:p14="http://schemas.microsoft.com/office/powerpoint/2010/main" val="10070682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isnstūris 2"/>
          <p:cNvSpPr/>
          <p:nvPr/>
        </p:nvSpPr>
        <p:spPr>
          <a:xfrm>
            <a:off x="971600" y="1124744"/>
            <a:ext cx="3600400" cy="79208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Darām paši</a:t>
            </a:r>
            <a:endParaRPr lang="lv-LV" b="1" dirty="0" smtClean="0"/>
          </a:p>
        </p:txBody>
      </p:sp>
      <p:sp>
        <p:nvSpPr>
          <p:cNvPr id="4" name="Taisnstūris 3"/>
          <p:cNvSpPr/>
          <p:nvPr/>
        </p:nvSpPr>
        <p:spPr>
          <a:xfrm>
            <a:off x="994908" y="2276872"/>
            <a:ext cx="3600400" cy="309634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lv-LV" b="1" dirty="0" smtClean="0">
                <a:solidFill>
                  <a:prstClr val="white"/>
                </a:solidFill>
              </a:rPr>
              <a:t>Piešķirtais </a:t>
            </a:r>
            <a:r>
              <a:rPr lang="lv-LV" b="1" dirty="0">
                <a:solidFill>
                  <a:prstClr val="white"/>
                </a:solidFill>
              </a:rPr>
              <a:t>finansējums: </a:t>
            </a:r>
            <a:r>
              <a:rPr lang="lv-LV" b="1" dirty="0" smtClean="0">
                <a:solidFill>
                  <a:prstClr val="white"/>
                </a:solidFill>
              </a:rPr>
              <a:t>1000,00 </a:t>
            </a:r>
            <a:r>
              <a:rPr lang="lv-LV" b="1" dirty="0">
                <a:solidFill>
                  <a:prstClr val="white"/>
                </a:solidFill>
              </a:rPr>
              <a:t>EUR</a:t>
            </a:r>
          </a:p>
          <a:p>
            <a:pPr lvl="0"/>
            <a:r>
              <a:rPr lang="lv-LV" b="1" dirty="0">
                <a:solidFill>
                  <a:prstClr val="white"/>
                </a:solidFill>
              </a:rPr>
              <a:t>Līdzfinansējums: </a:t>
            </a:r>
            <a:r>
              <a:rPr lang="lv-LV" b="1" dirty="0" smtClean="0">
                <a:solidFill>
                  <a:prstClr val="white"/>
                </a:solidFill>
              </a:rPr>
              <a:t>1251,55 EUR</a:t>
            </a:r>
          </a:p>
          <a:p>
            <a:pPr lvl="0"/>
            <a:endParaRPr lang="lv-LV" b="1" dirty="0">
              <a:solidFill>
                <a:prstClr val="white"/>
              </a:solidFill>
            </a:endParaRPr>
          </a:p>
          <a:p>
            <a:r>
              <a:rPr lang="lv-LV" b="1" dirty="0" smtClean="0"/>
              <a:t>Tēlnieka Oļega </a:t>
            </a:r>
            <a:r>
              <a:rPr lang="lv-LV" b="1" dirty="0" err="1" smtClean="0"/>
              <a:t>Skaraiņa</a:t>
            </a:r>
            <a:r>
              <a:rPr lang="lv-LV" b="1" dirty="0" smtClean="0"/>
              <a:t> piemiņai pie dzimtas mājas «Skaras</a:t>
            </a:r>
            <a:r>
              <a:rPr lang="lv-LV" b="1" dirty="0"/>
              <a:t>» izgatavots un uzstādīts </a:t>
            </a:r>
            <a:r>
              <a:rPr lang="lv-LV" b="1" dirty="0" smtClean="0"/>
              <a:t>sols-skulptūra suņa veidolā. Veikti teritorijas sakopšanas darbi.</a:t>
            </a:r>
            <a:endParaRPr lang="lv-LV" b="1" dirty="0"/>
          </a:p>
        </p:txBody>
      </p:sp>
      <p:sp>
        <p:nvSpPr>
          <p:cNvPr id="10" name="TextBox 9"/>
          <p:cNvSpPr txBox="1"/>
          <p:nvPr/>
        </p:nvSpPr>
        <p:spPr>
          <a:xfrm>
            <a:off x="5292080" y="112352"/>
            <a:ext cx="2255746" cy="307777"/>
          </a:xfrm>
          <a:prstGeom prst="rect">
            <a:avLst/>
          </a:prstGeom>
          <a:noFill/>
        </p:spPr>
        <p:txBody>
          <a:bodyPr wrap="none" rtlCol="0">
            <a:spAutoFit/>
          </a:bodyPr>
          <a:lstStyle/>
          <a:p>
            <a:r>
              <a:rPr lang="lv-LV" sz="1400" b="1" dirty="0">
                <a:solidFill>
                  <a:schemeClr val="bg1"/>
                </a:solidFill>
              </a:rPr>
              <a:t>Senioru biedrība "Selga"</a:t>
            </a:r>
            <a:endParaRPr lang="lv-LV" dirty="0"/>
          </a:p>
        </p:txBody>
      </p:sp>
      <p:pic>
        <p:nvPicPr>
          <p:cNvPr id="2" name="Attēls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9062" y="1115730"/>
            <a:ext cx="3193115" cy="4257486"/>
          </a:xfrm>
          <a:prstGeom prst="rect">
            <a:avLst/>
          </a:prstGeom>
          <a:ln>
            <a:solidFill>
              <a:schemeClr val="tx2"/>
            </a:solidFill>
          </a:ln>
        </p:spPr>
      </p:pic>
    </p:spTree>
    <p:extLst>
      <p:ext uri="{BB962C8B-B14F-4D97-AF65-F5344CB8AC3E}">
        <p14:creationId xmlns:p14="http://schemas.microsoft.com/office/powerpoint/2010/main" val="41552987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isnstūris 2"/>
          <p:cNvSpPr/>
          <p:nvPr/>
        </p:nvSpPr>
        <p:spPr>
          <a:xfrm>
            <a:off x="2595928" y="1127486"/>
            <a:ext cx="3600400" cy="79208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t>Dzīvo zaļi Tukumā!</a:t>
            </a:r>
            <a:endParaRPr lang="lv-LV" b="1" dirty="0" smtClean="0"/>
          </a:p>
        </p:txBody>
      </p:sp>
      <p:sp>
        <p:nvSpPr>
          <p:cNvPr id="4" name="Taisnstūris 3"/>
          <p:cNvSpPr/>
          <p:nvPr/>
        </p:nvSpPr>
        <p:spPr>
          <a:xfrm>
            <a:off x="899592" y="2134472"/>
            <a:ext cx="2112507" cy="3526776"/>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lv-LV" b="1" dirty="0" smtClean="0">
              <a:solidFill>
                <a:prstClr val="white"/>
              </a:solidFill>
            </a:endParaRPr>
          </a:p>
          <a:p>
            <a:pPr lvl="0"/>
            <a:r>
              <a:rPr lang="lv-LV" b="1" dirty="0" smtClean="0">
                <a:solidFill>
                  <a:prstClr val="white"/>
                </a:solidFill>
              </a:rPr>
              <a:t>Piešķirtais </a:t>
            </a:r>
            <a:r>
              <a:rPr lang="lv-LV" b="1" dirty="0">
                <a:solidFill>
                  <a:prstClr val="white"/>
                </a:solidFill>
              </a:rPr>
              <a:t>finansējums: </a:t>
            </a:r>
            <a:r>
              <a:rPr lang="lv-LV" b="1" dirty="0" smtClean="0">
                <a:solidFill>
                  <a:prstClr val="white"/>
                </a:solidFill>
              </a:rPr>
              <a:t>971,00 </a:t>
            </a:r>
            <a:r>
              <a:rPr lang="lv-LV" b="1" dirty="0">
                <a:solidFill>
                  <a:prstClr val="white"/>
                </a:solidFill>
              </a:rPr>
              <a:t>EUR</a:t>
            </a:r>
          </a:p>
          <a:p>
            <a:pPr lvl="0"/>
            <a:r>
              <a:rPr lang="lv-LV" b="1" dirty="0">
                <a:solidFill>
                  <a:prstClr val="white"/>
                </a:solidFill>
              </a:rPr>
              <a:t>Līdzfinansējums: </a:t>
            </a:r>
            <a:r>
              <a:rPr lang="lv-LV" b="1" dirty="0" smtClean="0">
                <a:solidFill>
                  <a:prstClr val="white"/>
                </a:solidFill>
              </a:rPr>
              <a:t>288,97 EUR</a:t>
            </a:r>
          </a:p>
          <a:p>
            <a:pPr lvl="0"/>
            <a:endParaRPr lang="lv-LV" b="1" dirty="0" smtClean="0"/>
          </a:p>
          <a:p>
            <a:pPr lvl="0"/>
            <a:r>
              <a:rPr lang="lv-LV" b="1" dirty="0" smtClean="0"/>
              <a:t>Labiekārtota skolas vide, iegādāti puķu podi un augi, skolas apkārtnē iestādīti ceriņi. </a:t>
            </a:r>
            <a:endParaRPr lang="lv-LV" b="1" dirty="0" smtClean="0">
              <a:solidFill>
                <a:prstClr val="white"/>
              </a:solidFill>
            </a:endParaRPr>
          </a:p>
          <a:p>
            <a:endParaRPr lang="lv-LV" b="1" dirty="0"/>
          </a:p>
        </p:txBody>
      </p:sp>
      <p:sp>
        <p:nvSpPr>
          <p:cNvPr id="10" name="TextBox 9"/>
          <p:cNvSpPr txBox="1"/>
          <p:nvPr/>
        </p:nvSpPr>
        <p:spPr>
          <a:xfrm>
            <a:off x="5009494" y="20665"/>
            <a:ext cx="2818399" cy="523220"/>
          </a:xfrm>
          <a:prstGeom prst="rect">
            <a:avLst/>
          </a:prstGeom>
          <a:noFill/>
        </p:spPr>
        <p:txBody>
          <a:bodyPr wrap="none" rtlCol="0">
            <a:spAutoFit/>
          </a:bodyPr>
          <a:lstStyle/>
          <a:p>
            <a:pPr algn="ctr"/>
            <a:r>
              <a:rPr lang="lv-LV" sz="1400" b="1" dirty="0">
                <a:solidFill>
                  <a:schemeClr val="bg1"/>
                </a:solidFill>
              </a:rPr>
              <a:t>Biedrība </a:t>
            </a:r>
            <a:r>
              <a:rPr lang="lv-LV" sz="1400" b="1" dirty="0" smtClean="0">
                <a:solidFill>
                  <a:schemeClr val="bg1"/>
                </a:solidFill>
              </a:rPr>
              <a:t>Tukuma </a:t>
            </a:r>
          </a:p>
          <a:p>
            <a:pPr algn="ctr"/>
            <a:r>
              <a:rPr lang="lv-LV" sz="1400" b="1" dirty="0" smtClean="0">
                <a:solidFill>
                  <a:schemeClr val="bg1"/>
                </a:solidFill>
              </a:rPr>
              <a:t>2.vidusskolas </a:t>
            </a:r>
            <a:r>
              <a:rPr lang="lv-LV" sz="1400" b="1" dirty="0">
                <a:solidFill>
                  <a:schemeClr val="bg1"/>
                </a:solidFill>
              </a:rPr>
              <a:t>vecāku biedrība</a:t>
            </a:r>
            <a:endParaRPr lang="lv-LV" dirty="0"/>
          </a:p>
        </p:txBody>
      </p:sp>
      <p:pic>
        <p:nvPicPr>
          <p:cNvPr id="2" name="Attēls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1992" y="2132697"/>
            <a:ext cx="2448272" cy="3359098"/>
          </a:xfrm>
          <a:prstGeom prst="rect">
            <a:avLst/>
          </a:prstGeom>
          <a:ln>
            <a:solidFill>
              <a:schemeClr val="tx2"/>
            </a:solidFill>
          </a:ln>
        </p:spPr>
      </p:pic>
      <p:pic>
        <p:nvPicPr>
          <p:cNvPr id="5" name="Attēls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6136" y="2132697"/>
            <a:ext cx="2448272" cy="3359098"/>
          </a:xfrm>
          <a:prstGeom prst="rect">
            <a:avLst/>
          </a:prstGeom>
          <a:ln>
            <a:solidFill>
              <a:schemeClr val="tx2"/>
            </a:solidFill>
          </a:ln>
        </p:spPr>
      </p:pic>
    </p:spTree>
    <p:extLst>
      <p:ext uri="{BB962C8B-B14F-4D97-AF65-F5344CB8AC3E}">
        <p14:creationId xmlns:p14="http://schemas.microsoft.com/office/powerpoint/2010/main" val="21026808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isnstūris 2"/>
          <p:cNvSpPr/>
          <p:nvPr/>
        </p:nvSpPr>
        <p:spPr>
          <a:xfrm>
            <a:off x="2699792" y="1124744"/>
            <a:ext cx="3600400" cy="79208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Sporto!-Veselība tavās rokās</a:t>
            </a:r>
            <a:endParaRPr lang="lv-LV" b="1" dirty="0" smtClean="0"/>
          </a:p>
        </p:txBody>
      </p:sp>
      <p:sp>
        <p:nvSpPr>
          <p:cNvPr id="4" name="Taisnstūris 3"/>
          <p:cNvSpPr/>
          <p:nvPr/>
        </p:nvSpPr>
        <p:spPr>
          <a:xfrm>
            <a:off x="827584" y="2073742"/>
            <a:ext cx="2783605" cy="387553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lv-LV" b="1" dirty="0" smtClean="0">
              <a:solidFill>
                <a:prstClr val="white"/>
              </a:solidFill>
            </a:endParaRPr>
          </a:p>
          <a:p>
            <a:pPr lvl="0"/>
            <a:endParaRPr lang="lv-LV" b="1" dirty="0" smtClean="0">
              <a:solidFill>
                <a:prstClr val="white"/>
              </a:solidFill>
            </a:endParaRPr>
          </a:p>
          <a:p>
            <a:pPr lvl="0"/>
            <a:r>
              <a:rPr lang="lv-LV" b="1" dirty="0" smtClean="0">
                <a:solidFill>
                  <a:prstClr val="white"/>
                </a:solidFill>
              </a:rPr>
              <a:t>Piešķirtais </a:t>
            </a:r>
            <a:r>
              <a:rPr lang="lv-LV" b="1" dirty="0">
                <a:solidFill>
                  <a:prstClr val="white"/>
                </a:solidFill>
              </a:rPr>
              <a:t>finansējums: </a:t>
            </a:r>
            <a:r>
              <a:rPr lang="lv-LV" b="1" dirty="0" smtClean="0">
                <a:solidFill>
                  <a:prstClr val="white"/>
                </a:solidFill>
              </a:rPr>
              <a:t>750,00 </a:t>
            </a:r>
            <a:r>
              <a:rPr lang="lv-LV" b="1" dirty="0">
                <a:solidFill>
                  <a:prstClr val="white"/>
                </a:solidFill>
              </a:rPr>
              <a:t>EUR</a:t>
            </a:r>
          </a:p>
          <a:p>
            <a:pPr lvl="0"/>
            <a:r>
              <a:rPr lang="lv-LV" b="1" dirty="0">
                <a:solidFill>
                  <a:prstClr val="white"/>
                </a:solidFill>
              </a:rPr>
              <a:t>Līdzfinansējums: </a:t>
            </a:r>
            <a:r>
              <a:rPr lang="lv-LV" b="1" dirty="0" smtClean="0">
                <a:solidFill>
                  <a:prstClr val="white"/>
                </a:solidFill>
              </a:rPr>
              <a:t>189,95 EUR</a:t>
            </a:r>
          </a:p>
          <a:p>
            <a:r>
              <a:rPr lang="lv-LV" b="1" dirty="0" smtClean="0"/>
              <a:t>Veselības un fizisko aktivitāšu veicināšanai tika iegādāti un Viesatu Kultūras nama telpās uzstādīti: trenažieru skrejceliņš, </a:t>
            </a:r>
            <a:r>
              <a:rPr lang="lv-LV" b="1" dirty="0" err="1" smtClean="0"/>
              <a:t>fitnesa</a:t>
            </a:r>
            <a:r>
              <a:rPr lang="lv-LV" b="1" dirty="0" smtClean="0"/>
              <a:t> batuts, vingrošanas riņķis un vingrošanas ritenis.</a:t>
            </a:r>
          </a:p>
          <a:p>
            <a:endParaRPr lang="lv-LV" b="1" dirty="0"/>
          </a:p>
          <a:p>
            <a:endParaRPr lang="lv-LV" b="1" dirty="0"/>
          </a:p>
        </p:txBody>
      </p:sp>
      <p:sp>
        <p:nvSpPr>
          <p:cNvPr id="10" name="TextBox 9"/>
          <p:cNvSpPr txBox="1"/>
          <p:nvPr/>
        </p:nvSpPr>
        <p:spPr>
          <a:xfrm>
            <a:off x="5580112" y="112352"/>
            <a:ext cx="1861407" cy="307777"/>
          </a:xfrm>
          <a:prstGeom prst="rect">
            <a:avLst/>
          </a:prstGeom>
          <a:noFill/>
        </p:spPr>
        <p:txBody>
          <a:bodyPr wrap="none" rtlCol="0">
            <a:spAutoFit/>
          </a:bodyPr>
          <a:lstStyle/>
          <a:p>
            <a:r>
              <a:rPr lang="lv-LV" sz="1400" b="1" dirty="0">
                <a:solidFill>
                  <a:schemeClr val="bg1"/>
                </a:solidFill>
              </a:rPr>
              <a:t>Biedrība Ūdensroze</a:t>
            </a:r>
            <a:endParaRPr lang="lv-LV" dirty="0"/>
          </a:p>
        </p:txBody>
      </p:sp>
      <p:pic>
        <p:nvPicPr>
          <p:cNvPr id="5" name="Attēls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9912" y="2073742"/>
            <a:ext cx="2271621" cy="3083450"/>
          </a:xfrm>
          <a:prstGeom prst="rect">
            <a:avLst/>
          </a:prstGeom>
          <a:ln>
            <a:solidFill>
              <a:schemeClr val="tx2"/>
            </a:solidFill>
          </a:ln>
        </p:spPr>
      </p:pic>
      <p:pic>
        <p:nvPicPr>
          <p:cNvPr id="6" name="Attēls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8184" y="2073742"/>
            <a:ext cx="2091723" cy="3083450"/>
          </a:xfrm>
          <a:prstGeom prst="rect">
            <a:avLst/>
          </a:prstGeom>
          <a:ln>
            <a:solidFill>
              <a:schemeClr val="tx2"/>
            </a:solidFill>
          </a:ln>
        </p:spPr>
      </p:pic>
    </p:spTree>
    <p:extLst>
      <p:ext uri="{BB962C8B-B14F-4D97-AF65-F5344CB8AC3E}">
        <p14:creationId xmlns:p14="http://schemas.microsoft.com/office/powerpoint/2010/main" val="39311779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isnstūris 2"/>
          <p:cNvSpPr/>
          <p:nvPr/>
        </p:nvSpPr>
        <p:spPr>
          <a:xfrm>
            <a:off x="827584" y="1440613"/>
            <a:ext cx="3672408" cy="115212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t>Galdiņ klājies!</a:t>
            </a:r>
            <a:endParaRPr lang="lv-LV" b="1" dirty="0" smtClean="0"/>
          </a:p>
        </p:txBody>
      </p:sp>
      <p:sp>
        <p:nvSpPr>
          <p:cNvPr id="4" name="Taisnstūris 3"/>
          <p:cNvSpPr/>
          <p:nvPr/>
        </p:nvSpPr>
        <p:spPr>
          <a:xfrm>
            <a:off x="827583" y="2852936"/>
            <a:ext cx="3672409" cy="237626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lv-LV" b="1" dirty="0">
                <a:solidFill>
                  <a:prstClr val="white"/>
                </a:solidFill>
              </a:rPr>
              <a:t>Piešķirtais finansējums: </a:t>
            </a:r>
            <a:r>
              <a:rPr lang="lv-LV" b="1" dirty="0" smtClean="0">
                <a:solidFill>
                  <a:prstClr val="white"/>
                </a:solidFill>
              </a:rPr>
              <a:t>999,99 </a:t>
            </a:r>
            <a:r>
              <a:rPr lang="lv-LV" b="1" dirty="0">
                <a:solidFill>
                  <a:prstClr val="white"/>
                </a:solidFill>
              </a:rPr>
              <a:t>EUR</a:t>
            </a:r>
          </a:p>
          <a:p>
            <a:pPr lvl="0"/>
            <a:r>
              <a:rPr lang="lv-LV" b="1" dirty="0">
                <a:solidFill>
                  <a:prstClr val="white"/>
                </a:solidFill>
              </a:rPr>
              <a:t>Līdzfinansējums: </a:t>
            </a:r>
            <a:r>
              <a:rPr lang="lv-LV" b="1" dirty="0" smtClean="0">
                <a:solidFill>
                  <a:prstClr val="white"/>
                </a:solidFill>
              </a:rPr>
              <a:t>302,58 EUR</a:t>
            </a:r>
          </a:p>
          <a:p>
            <a:pPr lvl="0"/>
            <a:endParaRPr lang="lv-LV" b="1" dirty="0">
              <a:solidFill>
                <a:prstClr val="white"/>
              </a:solidFill>
            </a:endParaRPr>
          </a:p>
          <a:p>
            <a:pPr lvl="0"/>
            <a:r>
              <a:rPr lang="lv-LV" b="1" dirty="0" smtClean="0"/>
              <a:t>Tika labiekārtota </a:t>
            </a:r>
            <a:r>
              <a:rPr lang="lv-LV" b="1" dirty="0"/>
              <a:t>atpūtas vieta pie Matkules </a:t>
            </a:r>
            <a:r>
              <a:rPr lang="lv-LV" b="1" dirty="0" smtClean="0"/>
              <a:t>dīķa. Izgatavots un uzstādīts galds ar soliem.</a:t>
            </a:r>
            <a:endParaRPr lang="lv-LV" b="1" dirty="0">
              <a:solidFill>
                <a:prstClr val="white"/>
              </a:solidFill>
            </a:endParaRPr>
          </a:p>
        </p:txBody>
      </p:sp>
      <p:sp>
        <p:nvSpPr>
          <p:cNvPr id="10" name="TextBox 9"/>
          <p:cNvSpPr txBox="1"/>
          <p:nvPr/>
        </p:nvSpPr>
        <p:spPr>
          <a:xfrm>
            <a:off x="4932040" y="116631"/>
            <a:ext cx="2969083" cy="646331"/>
          </a:xfrm>
          <a:prstGeom prst="rect">
            <a:avLst/>
          </a:prstGeom>
          <a:noFill/>
        </p:spPr>
        <p:txBody>
          <a:bodyPr wrap="none" rtlCol="0">
            <a:spAutoFit/>
          </a:bodyPr>
          <a:lstStyle/>
          <a:p>
            <a:r>
              <a:rPr lang="lv-LV" b="1" dirty="0">
                <a:solidFill>
                  <a:schemeClr val="bg1"/>
                </a:solidFill>
              </a:rPr>
              <a:t>Biedrība Aktīvai Matkulei</a:t>
            </a:r>
          </a:p>
          <a:p>
            <a:endParaRPr lang="lv-LV" dirty="0"/>
          </a:p>
        </p:txBody>
      </p:sp>
      <p:pic>
        <p:nvPicPr>
          <p:cNvPr id="2" name="Attēls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040" y="1124744"/>
            <a:ext cx="3262215" cy="1467997"/>
          </a:xfrm>
          <a:prstGeom prst="rect">
            <a:avLst/>
          </a:prstGeom>
          <a:solidFill>
            <a:schemeClr val="tx2"/>
          </a:solidFill>
          <a:ln>
            <a:solidFill>
              <a:schemeClr val="tx2"/>
            </a:solidFill>
          </a:ln>
        </p:spPr>
      </p:pic>
      <p:pic>
        <p:nvPicPr>
          <p:cNvPr id="5" name="Attēls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6824" y="4653136"/>
            <a:ext cx="3277431" cy="1474844"/>
          </a:xfrm>
          <a:prstGeom prst="rect">
            <a:avLst/>
          </a:prstGeom>
          <a:ln>
            <a:solidFill>
              <a:schemeClr val="tx2"/>
            </a:solidFill>
          </a:ln>
        </p:spPr>
      </p:pic>
      <p:pic>
        <p:nvPicPr>
          <p:cNvPr id="6" name="Attēls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2040" y="2878578"/>
            <a:ext cx="3262215" cy="1467997"/>
          </a:xfrm>
          <a:prstGeom prst="rect">
            <a:avLst/>
          </a:prstGeom>
          <a:ln>
            <a:solidFill>
              <a:schemeClr val="tx2"/>
            </a:solidFill>
          </a:ln>
        </p:spPr>
      </p:pic>
    </p:spTree>
    <p:extLst>
      <p:ext uri="{BB962C8B-B14F-4D97-AF65-F5344CB8AC3E}">
        <p14:creationId xmlns:p14="http://schemas.microsoft.com/office/powerpoint/2010/main" val="20972895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isnstūris 2"/>
          <p:cNvSpPr/>
          <p:nvPr/>
        </p:nvSpPr>
        <p:spPr>
          <a:xfrm>
            <a:off x="827584" y="1124744"/>
            <a:ext cx="3600400" cy="93610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Vānes sporta laukuma labiekārtošana – solis uz priekšu</a:t>
            </a:r>
            <a:endParaRPr lang="lv-LV" b="1" dirty="0" smtClean="0"/>
          </a:p>
        </p:txBody>
      </p:sp>
      <p:sp>
        <p:nvSpPr>
          <p:cNvPr id="4" name="Taisnstūris 3"/>
          <p:cNvSpPr/>
          <p:nvPr/>
        </p:nvSpPr>
        <p:spPr>
          <a:xfrm>
            <a:off x="827584" y="2276871"/>
            <a:ext cx="3600400" cy="3672409"/>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lv-LV" b="1" dirty="0" smtClean="0">
              <a:solidFill>
                <a:prstClr val="white"/>
              </a:solidFill>
            </a:endParaRPr>
          </a:p>
          <a:p>
            <a:pPr lvl="0"/>
            <a:endParaRPr lang="lv-LV" b="1" dirty="0" smtClean="0">
              <a:solidFill>
                <a:prstClr val="white"/>
              </a:solidFill>
            </a:endParaRPr>
          </a:p>
          <a:p>
            <a:pPr lvl="0"/>
            <a:r>
              <a:rPr lang="lv-LV" b="1" dirty="0" smtClean="0">
                <a:solidFill>
                  <a:prstClr val="white"/>
                </a:solidFill>
              </a:rPr>
              <a:t>Piešķirtais </a:t>
            </a:r>
            <a:r>
              <a:rPr lang="lv-LV" b="1" dirty="0">
                <a:solidFill>
                  <a:prstClr val="white"/>
                </a:solidFill>
              </a:rPr>
              <a:t>finansējums: </a:t>
            </a:r>
            <a:r>
              <a:rPr lang="lv-LV" b="1" dirty="0" smtClean="0">
                <a:solidFill>
                  <a:prstClr val="white"/>
                </a:solidFill>
              </a:rPr>
              <a:t>875,00 </a:t>
            </a:r>
            <a:r>
              <a:rPr lang="lv-LV" b="1" dirty="0">
                <a:solidFill>
                  <a:prstClr val="white"/>
                </a:solidFill>
              </a:rPr>
              <a:t>EUR</a:t>
            </a:r>
          </a:p>
          <a:p>
            <a:pPr lvl="0"/>
            <a:r>
              <a:rPr lang="lv-LV" b="1" dirty="0">
                <a:solidFill>
                  <a:prstClr val="white"/>
                </a:solidFill>
              </a:rPr>
              <a:t>Līdzfinansējums: </a:t>
            </a:r>
            <a:r>
              <a:rPr lang="lv-LV" b="1" dirty="0" smtClean="0">
                <a:solidFill>
                  <a:prstClr val="white"/>
                </a:solidFill>
              </a:rPr>
              <a:t>534,13 EUR</a:t>
            </a:r>
          </a:p>
          <a:p>
            <a:pPr lvl="0"/>
            <a:endParaRPr lang="lv-LV" b="1" dirty="0">
              <a:solidFill>
                <a:prstClr val="white"/>
              </a:solidFill>
            </a:endParaRPr>
          </a:p>
          <a:p>
            <a:r>
              <a:rPr lang="lv-LV" b="1" dirty="0" smtClean="0"/>
              <a:t>Turpināts projekts «Vānes sporta laukuma labiekārtošana: uzstādīts žogs, izgatavots galds ar soliem lapenei, kaste bumbu glabāšanai, lielformāta spēles, atjaunoti jau esošie soliņi, uzstādīta atkritumu urna.  </a:t>
            </a:r>
          </a:p>
          <a:p>
            <a:r>
              <a:rPr lang="lv-LV" b="1" dirty="0" smtClean="0"/>
              <a:t> </a:t>
            </a:r>
            <a:endParaRPr lang="lv-LV" b="1" dirty="0"/>
          </a:p>
          <a:p>
            <a:endParaRPr lang="lv-LV" b="1" dirty="0"/>
          </a:p>
        </p:txBody>
      </p:sp>
      <p:sp>
        <p:nvSpPr>
          <p:cNvPr id="10" name="TextBox 9"/>
          <p:cNvSpPr txBox="1"/>
          <p:nvPr/>
        </p:nvSpPr>
        <p:spPr>
          <a:xfrm>
            <a:off x="5148064" y="37785"/>
            <a:ext cx="2326278" cy="523220"/>
          </a:xfrm>
          <a:prstGeom prst="rect">
            <a:avLst/>
          </a:prstGeom>
          <a:noFill/>
        </p:spPr>
        <p:txBody>
          <a:bodyPr wrap="none" rtlCol="0">
            <a:spAutoFit/>
          </a:bodyPr>
          <a:lstStyle/>
          <a:p>
            <a:pPr algn="ctr"/>
            <a:r>
              <a:rPr lang="lv-LV" sz="1400" b="1" dirty="0" smtClean="0">
                <a:solidFill>
                  <a:schemeClr val="bg1"/>
                </a:solidFill>
              </a:rPr>
              <a:t>Vānes </a:t>
            </a:r>
            <a:r>
              <a:rPr lang="lv-LV" sz="1400" b="1" dirty="0">
                <a:solidFill>
                  <a:schemeClr val="bg1"/>
                </a:solidFill>
              </a:rPr>
              <a:t>attīstības </a:t>
            </a:r>
            <a:r>
              <a:rPr lang="lv-LV" sz="1400" b="1" dirty="0" smtClean="0">
                <a:solidFill>
                  <a:schemeClr val="bg1"/>
                </a:solidFill>
              </a:rPr>
              <a:t>biedrība</a:t>
            </a:r>
          </a:p>
          <a:p>
            <a:pPr algn="ctr"/>
            <a:r>
              <a:rPr lang="lv-LV" sz="1400" b="1" dirty="0" smtClean="0">
                <a:solidFill>
                  <a:schemeClr val="bg1"/>
                </a:solidFill>
              </a:rPr>
              <a:t> </a:t>
            </a:r>
            <a:r>
              <a:rPr lang="lv-LV" sz="1400" b="1" dirty="0">
                <a:solidFill>
                  <a:schemeClr val="bg1"/>
                </a:solidFill>
              </a:rPr>
              <a:t>“Imulas krasti”</a:t>
            </a:r>
            <a:endParaRPr lang="lv-LV" dirty="0"/>
          </a:p>
        </p:txBody>
      </p:sp>
      <p:pic>
        <p:nvPicPr>
          <p:cNvPr id="2" name="Attēls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8944" y="1124744"/>
            <a:ext cx="3580085" cy="2346253"/>
          </a:xfrm>
          <a:prstGeom prst="rect">
            <a:avLst/>
          </a:prstGeom>
          <a:ln>
            <a:solidFill>
              <a:schemeClr val="tx2"/>
            </a:solidFill>
          </a:ln>
        </p:spPr>
      </p:pic>
      <p:pic>
        <p:nvPicPr>
          <p:cNvPr id="5" name="Attēls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5841" y="3645025"/>
            <a:ext cx="3574194" cy="2304256"/>
          </a:xfrm>
          <a:prstGeom prst="rect">
            <a:avLst/>
          </a:prstGeom>
          <a:ln>
            <a:solidFill>
              <a:schemeClr val="tx2"/>
            </a:solidFill>
          </a:ln>
        </p:spPr>
      </p:pic>
    </p:spTree>
    <p:extLst>
      <p:ext uri="{BB962C8B-B14F-4D97-AF65-F5344CB8AC3E}">
        <p14:creationId xmlns:p14="http://schemas.microsoft.com/office/powerpoint/2010/main" val="5845100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isnstūris 2"/>
          <p:cNvSpPr/>
          <p:nvPr/>
        </p:nvSpPr>
        <p:spPr>
          <a:xfrm>
            <a:off x="827584" y="1052736"/>
            <a:ext cx="3240360" cy="1224136"/>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t>Puķu podu veidošana no cementa un koka rotaļu elementa atjaunošana </a:t>
            </a:r>
            <a:r>
              <a:rPr lang="lv-LV" b="1" dirty="0" err="1"/>
              <a:t>ārtelpā</a:t>
            </a:r>
            <a:endParaRPr lang="lv-LV" b="1" dirty="0" smtClean="0"/>
          </a:p>
        </p:txBody>
      </p:sp>
      <p:sp>
        <p:nvSpPr>
          <p:cNvPr id="4" name="Taisnstūris 3"/>
          <p:cNvSpPr/>
          <p:nvPr/>
        </p:nvSpPr>
        <p:spPr>
          <a:xfrm>
            <a:off x="827584" y="2492896"/>
            <a:ext cx="3240360" cy="331236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lv-LV" b="1" dirty="0" smtClean="0">
                <a:solidFill>
                  <a:prstClr val="white"/>
                </a:solidFill>
              </a:rPr>
              <a:t>Piešķirtais </a:t>
            </a:r>
            <a:r>
              <a:rPr lang="lv-LV" b="1" dirty="0">
                <a:solidFill>
                  <a:prstClr val="white"/>
                </a:solidFill>
              </a:rPr>
              <a:t>finansējums: </a:t>
            </a:r>
            <a:r>
              <a:rPr lang="lv-LV" b="1" dirty="0" smtClean="0">
                <a:solidFill>
                  <a:prstClr val="white"/>
                </a:solidFill>
              </a:rPr>
              <a:t>994,90 </a:t>
            </a:r>
            <a:r>
              <a:rPr lang="lv-LV" b="1" dirty="0">
                <a:solidFill>
                  <a:prstClr val="white"/>
                </a:solidFill>
              </a:rPr>
              <a:t>EUR</a:t>
            </a:r>
          </a:p>
          <a:p>
            <a:pPr lvl="0"/>
            <a:r>
              <a:rPr lang="lv-LV" b="1" dirty="0">
                <a:solidFill>
                  <a:prstClr val="white"/>
                </a:solidFill>
              </a:rPr>
              <a:t>Līdzfinansējums: </a:t>
            </a:r>
            <a:r>
              <a:rPr lang="lv-LV" b="1" dirty="0" smtClean="0">
                <a:solidFill>
                  <a:prstClr val="white"/>
                </a:solidFill>
              </a:rPr>
              <a:t>260,70 EUR</a:t>
            </a:r>
          </a:p>
          <a:p>
            <a:pPr lvl="0"/>
            <a:endParaRPr lang="lv-LV" b="1" dirty="0">
              <a:solidFill>
                <a:prstClr val="white"/>
              </a:solidFill>
            </a:endParaRPr>
          </a:p>
          <a:p>
            <a:r>
              <a:rPr lang="lv-LV" b="1" dirty="0"/>
              <a:t>Centra </a:t>
            </a:r>
            <a:r>
              <a:rPr lang="lv-LV" b="1" dirty="0" smtClean="0"/>
              <a:t>ārējās teritorijas labiekārtošanai tika </a:t>
            </a:r>
            <a:endParaRPr lang="lv-LV" b="1" dirty="0"/>
          </a:p>
          <a:p>
            <a:r>
              <a:rPr lang="lv-LV" b="1" dirty="0" smtClean="0"/>
              <a:t>radīti </a:t>
            </a:r>
            <a:r>
              <a:rPr lang="lv-LV" b="1" dirty="0"/>
              <a:t>lielformāta un </a:t>
            </a:r>
            <a:r>
              <a:rPr lang="lv-LV" b="1" dirty="0" smtClean="0"/>
              <a:t>mazāki </a:t>
            </a:r>
            <a:r>
              <a:rPr lang="lv-LV" b="1" dirty="0"/>
              <a:t>puķu </a:t>
            </a:r>
            <a:r>
              <a:rPr lang="lv-LV" b="1" dirty="0" smtClean="0"/>
              <a:t>podi, atjaunoti </a:t>
            </a:r>
            <a:r>
              <a:rPr lang="lv-LV" b="1" dirty="0"/>
              <a:t>koka </a:t>
            </a:r>
            <a:r>
              <a:rPr lang="lv-LV" b="1" dirty="0" smtClean="0"/>
              <a:t>elementi </a:t>
            </a:r>
            <a:r>
              <a:rPr lang="lv-LV" b="1" dirty="0"/>
              <a:t>rotaļu </a:t>
            </a:r>
            <a:r>
              <a:rPr lang="lv-LV" b="1" dirty="0" smtClean="0"/>
              <a:t>iekārtām, rotaļu namiņš, nokrāsota nojumes siena un koka soli.</a:t>
            </a:r>
            <a:endParaRPr lang="lv-LV" b="1" dirty="0"/>
          </a:p>
        </p:txBody>
      </p:sp>
      <p:sp>
        <p:nvSpPr>
          <p:cNvPr id="10" name="TextBox 9"/>
          <p:cNvSpPr txBox="1"/>
          <p:nvPr/>
        </p:nvSpPr>
        <p:spPr>
          <a:xfrm>
            <a:off x="4902766" y="37785"/>
            <a:ext cx="3052439" cy="523220"/>
          </a:xfrm>
          <a:prstGeom prst="rect">
            <a:avLst/>
          </a:prstGeom>
          <a:noFill/>
        </p:spPr>
        <p:txBody>
          <a:bodyPr wrap="none" rtlCol="0">
            <a:spAutoFit/>
          </a:bodyPr>
          <a:lstStyle/>
          <a:p>
            <a:pPr algn="ctr"/>
            <a:r>
              <a:rPr lang="lv-LV" sz="1400" b="1" dirty="0">
                <a:solidFill>
                  <a:schemeClr val="bg1"/>
                </a:solidFill>
              </a:rPr>
              <a:t>Nodibinājums </a:t>
            </a:r>
            <a:endParaRPr lang="lv-LV" sz="1400" b="1" dirty="0" smtClean="0">
              <a:solidFill>
                <a:schemeClr val="bg1"/>
              </a:solidFill>
            </a:endParaRPr>
          </a:p>
          <a:p>
            <a:pPr algn="ctr"/>
            <a:r>
              <a:rPr lang="lv-LV" sz="1400" b="1" dirty="0" smtClean="0">
                <a:solidFill>
                  <a:schemeClr val="bg1"/>
                </a:solidFill>
              </a:rPr>
              <a:t>“</a:t>
            </a:r>
            <a:r>
              <a:rPr lang="lv-LV" sz="1400" b="1" dirty="0">
                <a:solidFill>
                  <a:schemeClr val="bg1"/>
                </a:solidFill>
              </a:rPr>
              <a:t>Zantes ģimenes atbalsta centrs”</a:t>
            </a:r>
            <a:endParaRPr lang="lv-LV" dirty="0"/>
          </a:p>
        </p:txBody>
      </p:sp>
      <p:pic>
        <p:nvPicPr>
          <p:cNvPr id="7" name="Attēls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968" y="1052736"/>
            <a:ext cx="4149080" cy="4149080"/>
          </a:xfrm>
          <a:prstGeom prst="rect">
            <a:avLst/>
          </a:prstGeom>
          <a:ln>
            <a:solidFill>
              <a:schemeClr val="tx2"/>
            </a:solidFill>
          </a:ln>
        </p:spPr>
      </p:pic>
    </p:spTree>
    <p:extLst>
      <p:ext uri="{BB962C8B-B14F-4D97-AF65-F5344CB8AC3E}">
        <p14:creationId xmlns:p14="http://schemas.microsoft.com/office/powerpoint/2010/main" val="422268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isnstūris 2"/>
          <p:cNvSpPr/>
          <p:nvPr/>
        </p:nvSpPr>
        <p:spPr>
          <a:xfrm>
            <a:off x="2627784" y="1123491"/>
            <a:ext cx="3600400" cy="79208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t>Peldvietas labiekārtošana pie Slampes dīķa</a:t>
            </a:r>
            <a:endParaRPr lang="lv-LV" b="1" dirty="0" smtClean="0"/>
          </a:p>
        </p:txBody>
      </p:sp>
      <p:sp>
        <p:nvSpPr>
          <p:cNvPr id="4" name="Taisnstūris 3"/>
          <p:cNvSpPr/>
          <p:nvPr/>
        </p:nvSpPr>
        <p:spPr>
          <a:xfrm>
            <a:off x="841629" y="2132856"/>
            <a:ext cx="2630028" cy="403244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lv-LV" b="1" dirty="0" smtClean="0">
              <a:solidFill>
                <a:prstClr val="white"/>
              </a:solidFill>
            </a:endParaRPr>
          </a:p>
          <a:p>
            <a:pPr lvl="0"/>
            <a:endParaRPr lang="lv-LV" b="1" dirty="0" smtClean="0">
              <a:solidFill>
                <a:prstClr val="white"/>
              </a:solidFill>
            </a:endParaRPr>
          </a:p>
          <a:p>
            <a:pPr lvl="0"/>
            <a:r>
              <a:rPr lang="lv-LV" b="1" dirty="0" smtClean="0">
                <a:solidFill>
                  <a:prstClr val="white"/>
                </a:solidFill>
              </a:rPr>
              <a:t>Piešķirtais </a:t>
            </a:r>
            <a:r>
              <a:rPr lang="lv-LV" b="1" dirty="0">
                <a:solidFill>
                  <a:prstClr val="white"/>
                </a:solidFill>
              </a:rPr>
              <a:t>finansējums: </a:t>
            </a:r>
            <a:r>
              <a:rPr lang="lv-LV" b="1" dirty="0" smtClean="0">
                <a:solidFill>
                  <a:prstClr val="white"/>
                </a:solidFill>
              </a:rPr>
              <a:t>1000,00 </a:t>
            </a:r>
            <a:r>
              <a:rPr lang="lv-LV" b="1" dirty="0">
                <a:solidFill>
                  <a:prstClr val="white"/>
                </a:solidFill>
              </a:rPr>
              <a:t>EUR</a:t>
            </a:r>
          </a:p>
          <a:p>
            <a:pPr lvl="0"/>
            <a:r>
              <a:rPr lang="lv-LV" b="1" dirty="0">
                <a:solidFill>
                  <a:prstClr val="white"/>
                </a:solidFill>
              </a:rPr>
              <a:t>Līdzfinansējums: </a:t>
            </a:r>
            <a:r>
              <a:rPr lang="lv-LV" b="1" dirty="0" smtClean="0">
                <a:solidFill>
                  <a:prstClr val="white"/>
                </a:solidFill>
              </a:rPr>
              <a:t>344,61 EUR</a:t>
            </a:r>
          </a:p>
          <a:p>
            <a:endParaRPr lang="lv-LV" b="1" dirty="0" smtClean="0"/>
          </a:p>
          <a:p>
            <a:r>
              <a:rPr lang="lv-LV" b="1" dirty="0" smtClean="0"/>
              <a:t>Tika labiekārtota atpūtas vieta pie Slampes dīķa. Iegādāti un uzstādīti divi galdi ar soliem, iegādāts grils, izveidota ugunskura vieta.</a:t>
            </a:r>
          </a:p>
          <a:p>
            <a:endParaRPr lang="lv-LV" b="1" dirty="0"/>
          </a:p>
          <a:p>
            <a:endParaRPr lang="lv-LV" b="1" dirty="0"/>
          </a:p>
        </p:txBody>
      </p:sp>
      <p:sp>
        <p:nvSpPr>
          <p:cNvPr id="10" name="TextBox 9"/>
          <p:cNvSpPr txBox="1"/>
          <p:nvPr/>
        </p:nvSpPr>
        <p:spPr>
          <a:xfrm>
            <a:off x="4826816" y="112351"/>
            <a:ext cx="3166251" cy="307777"/>
          </a:xfrm>
          <a:prstGeom prst="rect">
            <a:avLst/>
          </a:prstGeom>
          <a:noFill/>
        </p:spPr>
        <p:txBody>
          <a:bodyPr wrap="none" rtlCol="0">
            <a:spAutoFit/>
          </a:bodyPr>
          <a:lstStyle/>
          <a:p>
            <a:r>
              <a:rPr lang="lv-LV" sz="1400" b="1" dirty="0" smtClean="0">
                <a:solidFill>
                  <a:schemeClr val="bg1"/>
                </a:solidFill>
              </a:rPr>
              <a:t>Pensionāru </a:t>
            </a:r>
            <a:r>
              <a:rPr lang="lv-LV" sz="1400" b="1" dirty="0">
                <a:solidFill>
                  <a:schemeClr val="bg1"/>
                </a:solidFill>
              </a:rPr>
              <a:t>biedrība "Zelta rudens"</a:t>
            </a:r>
            <a:endParaRPr lang="lv-LV" dirty="0"/>
          </a:p>
        </p:txBody>
      </p:sp>
      <p:pic>
        <p:nvPicPr>
          <p:cNvPr id="16" name="Attēls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6739" y="2132856"/>
            <a:ext cx="2650098" cy="3533464"/>
          </a:xfrm>
          <a:prstGeom prst="rect">
            <a:avLst/>
          </a:prstGeom>
          <a:ln>
            <a:solidFill>
              <a:schemeClr val="tx2"/>
            </a:solidFill>
          </a:ln>
        </p:spPr>
      </p:pic>
      <p:pic>
        <p:nvPicPr>
          <p:cNvPr id="18" name="Attēls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0232" y="2123649"/>
            <a:ext cx="1592474" cy="3533464"/>
          </a:xfrm>
          <a:prstGeom prst="rect">
            <a:avLst/>
          </a:prstGeom>
          <a:ln>
            <a:solidFill>
              <a:schemeClr val="tx2"/>
            </a:solidFill>
          </a:ln>
        </p:spPr>
      </p:pic>
    </p:spTree>
    <p:extLst>
      <p:ext uri="{BB962C8B-B14F-4D97-AF65-F5344CB8AC3E}">
        <p14:creationId xmlns:p14="http://schemas.microsoft.com/office/powerpoint/2010/main" val="2210380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isnstūris 2"/>
          <p:cNvSpPr/>
          <p:nvPr/>
        </p:nvSpPr>
        <p:spPr>
          <a:xfrm>
            <a:off x="971600" y="1118223"/>
            <a:ext cx="4404472" cy="115212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t>Vecmoku kopienas </a:t>
            </a:r>
            <a:r>
              <a:rPr lang="lv-LV" b="1" dirty="0" smtClean="0"/>
              <a:t>publiskās</a:t>
            </a:r>
          </a:p>
          <a:p>
            <a:pPr algn="ctr"/>
            <a:r>
              <a:rPr lang="lv-LV" b="1" dirty="0" smtClean="0"/>
              <a:t> </a:t>
            </a:r>
            <a:r>
              <a:rPr lang="lv-LV" b="1" dirty="0" err="1"/>
              <a:t>ārtelpas</a:t>
            </a:r>
            <a:r>
              <a:rPr lang="lv-LV" b="1" dirty="0"/>
              <a:t> labiekārtojums</a:t>
            </a:r>
            <a:endParaRPr lang="lv-LV" b="1" dirty="0" smtClean="0"/>
          </a:p>
        </p:txBody>
      </p:sp>
      <p:sp>
        <p:nvSpPr>
          <p:cNvPr id="4" name="Taisnstūris 3"/>
          <p:cNvSpPr/>
          <p:nvPr/>
        </p:nvSpPr>
        <p:spPr>
          <a:xfrm>
            <a:off x="971600" y="2492896"/>
            <a:ext cx="4404472" cy="3324295"/>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lv-LV" b="1" dirty="0">
                <a:solidFill>
                  <a:prstClr val="white"/>
                </a:solidFill>
              </a:rPr>
              <a:t>Piešķirtais finansējums: </a:t>
            </a:r>
            <a:r>
              <a:rPr lang="lv-LV" b="1" dirty="0" smtClean="0">
                <a:solidFill>
                  <a:prstClr val="white"/>
                </a:solidFill>
              </a:rPr>
              <a:t>713,46 </a:t>
            </a:r>
            <a:r>
              <a:rPr lang="lv-LV" b="1" dirty="0">
                <a:solidFill>
                  <a:prstClr val="white"/>
                </a:solidFill>
              </a:rPr>
              <a:t>EUR</a:t>
            </a:r>
          </a:p>
          <a:p>
            <a:pPr lvl="0"/>
            <a:r>
              <a:rPr lang="lv-LV" b="1" dirty="0">
                <a:solidFill>
                  <a:prstClr val="white"/>
                </a:solidFill>
              </a:rPr>
              <a:t>Līdzfinansējums: </a:t>
            </a:r>
            <a:r>
              <a:rPr lang="lv-LV" b="1" dirty="0" smtClean="0">
                <a:solidFill>
                  <a:prstClr val="white"/>
                </a:solidFill>
              </a:rPr>
              <a:t>342,76 EUR</a:t>
            </a:r>
          </a:p>
          <a:p>
            <a:pPr lvl="0"/>
            <a:endParaRPr lang="lv-LV" b="1" dirty="0">
              <a:solidFill>
                <a:prstClr val="white"/>
              </a:solidFill>
            </a:endParaRPr>
          </a:p>
          <a:p>
            <a:pPr lvl="0"/>
            <a:r>
              <a:rPr lang="lv-LV" b="1" dirty="0"/>
              <a:t>Vecmoku centrā pie </a:t>
            </a:r>
            <a:r>
              <a:rPr lang="lv-LV" b="1" dirty="0" smtClean="0"/>
              <a:t>Kopienas </a:t>
            </a:r>
            <a:r>
              <a:rPr lang="lv-LV" b="1" dirty="0"/>
              <a:t>centra ēkas un pie </a:t>
            </a:r>
            <a:r>
              <a:rPr lang="lv-LV" b="1" dirty="0" smtClean="0"/>
              <a:t>Radošās </a:t>
            </a:r>
            <a:r>
              <a:rPr lang="lv-LV" b="1" dirty="0"/>
              <a:t>darbnīcas “</a:t>
            </a:r>
            <a:r>
              <a:rPr lang="lv-LV" b="1" dirty="0" err="1"/>
              <a:t>Dārīši</a:t>
            </a:r>
            <a:r>
              <a:rPr lang="lv-LV" b="1" dirty="0"/>
              <a:t>” tika </a:t>
            </a:r>
            <a:r>
              <a:rPr lang="lv-LV" b="1" dirty="0" smtClean="0"/>
              <a:t>labiekārtoti apstādījumi, atjaunota </a:t>
            </a:r>
            <a:r>
              <a:rPr lang="lv-LV" b="1" dirty="0"/>
              <a:t>“Brencīša” </a:t>
            </a:r>
            <a:r>
              <a:rPr lang="lv-LV" b="1" dirty="0" smtClean="0"/>
              <a:t>skulptūra, uzstādīts </a:t>
            </a:r>
            <a:r>
              <a:rPr lang="lv-LV" b="1" dirty="0"/>
              <a:t>jauns ziņojumu </a:t>
            </a:r>
            <a:r>
              <a:rPr lang="lv-LV" b="1" dirty="0" smtClean="0"/>
              <a:t>dēlis, izgatavota un uzstādīta </a:t>
            </a:r>
            <a:r>
              <a:rPr lang="lv-LV" b="1" dirty="0"/>
              <a:t>c</a:t>
            </a:r>
            <a:r>
              <a:rPr lang="lv-LV" b="1" dirty="0" smtClean="0"/>
              <a:t>eļa norāde Vecmokas.</a:t>
            </a:r>
            <a:endParaRPr lang="lv-LV" b="1" dirty="0">
              <a:solidFill>
                <a:prstClr val="white"/>
              </a:solidFill>
            </a:endParaRPr>
          </a:p>
        </p:txBody>
      </p:sp>
      <p:sp>
        <p:nvSpPr>
          <p:cNvPr id="10" name="TextBox 9"/>
          <p:cNvSpPr txBox="1"/>
          <p:nvPr/>
        </p:nvSpPr>
        <p:spPr>
          <a:xfrm>
            <a:off x="5220072" y="116632"/>
            <a:ext cx="2284600" cy="646331"/>
          </a:xfrm>
          <a:prstGeom prst="rect">
            <a:avLst/>
          </a:prstGeom>
          <a:noFill/>
        </p:spPr>
        <p:txBody>
          <a:bodyPr wrap="none" rtlCol="0">
            <a:spAutoFit/>
          </a:bodyPr>
          <a:lstStyle/>
          <a:p>
            <a:r>
              <a:rPr lang="lv-LV" b="1" dirty="0">
                <a:solidFill>
                  <a:schemeClr val="bg1"/>
                </a:solidFill>
              </a:rPr>
              <a:t>Biedrība ASNI 3139</a:t>
            </a:r>
          </a:p>
          <a:p>
            <a:endParaRPr lang="lv-LV" dirty="0"/>
          </a:p>
        </p:txBody>
      </p:sp>
      <p:pic>
        <p:nvPicPr>
          <p:cNvPr id="2" name="Attēls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2161" y="1118223"/>
            <a:ext cx="1800200" cy="2400267"/>
          </a:xfrm>
          <a:prstGeom prst="rect">
            <a:avLst/>
          </a:prstGeom>
          <a:ln>
            <a:solidFill>
              <a:schemeClr val="tx2"/>
            </a:solidFill>
          </a:ln>
        </p:spPr>
      </p:pic>
      <p:pic>
        <p:nvPicPr>
          <p:cNvPr id="5" name="Attēls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2160" y="3789040"/>
            <a:ext cx="1839840" cy="2453120"/>
          </a:xfrm>
          <a:prstGeom prst="rect">
            <a:avLst/>
          </a:prstGeom>
          <a:ln>
            <a:solidFill>
              <a:schemeClr val="tx2"/>
            </a:solidFill>
          </a:ln>
        </p:spPr>
      </p:pic>
    </p:spTree>
    <p:extLst>
      <p:ext uri="{BB962C8B-B14F-4D97-AF65-F5344CB8AC3E}">
        <p14:creationId xmlns:p14="http://schemas.microsoft.com/office/powerpoint/2010/main" val="18659557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isnstūris 2"/>
          <p:cNvSpPr/>
          <p:nvPr/>
        </p:nvSpPr>
        <p:spPr>
          <a:xfrm>
            <a:off x="899592" y="1340768"/>
            <a:ext cx="3816424" cy="791459"/>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t>Tu vari, ja dari!</a:t>
            </a:r>
            <a:endParaRPr lang="lv-LV" b="1" dirty="0" smtClean="0"/>
          </a:p>
        </p:txBody>
      </p:sp>
      <p:sp>
        <p:nvSpPr>
          <p:cNvPr id="4" name="Taisnstūris 3"/>
          <p:cNvSpPr/>
          <p:nvPr/>
        </p:nvSpPr>
        <p:spPr>
          <a:xfrm>
            <a:off x="899592" y="2348880"/>
            <a:ext cx="3816424" cy="2350789"/>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lv-LV" b="1" dirty="0">
                <a:solidFill>
                  <a:prstClr val="white"/>
                </a:solidFill>
              </a:rPr>
              <a:t>Piešķirtais finansējums: </a:t>
            </a:r>
            <a:r>
              <a:rPr lang="lv-LV" b="1" dirty="0" smtClean="0">
                <a:solidFill>
                  <a:prstClr val="white"/>
                </a:solidFill>
              </a:rPr>
              <a:t>980,85 </a:t>
            </a:r>
            <a:r>
              <a:rPr lang="lv-LV" b="1" dirty="0">
                <a:solidFill>
                  <a:prstClr val="white"/>
                </a:solidFill>
              </a:rPr>
              <a:t>EUR</a:t>
            </a:r>
          </a:p>
          <a:p>
            <a:pPr lvl="0"/>
            <a:r>
              <a:rPr lang="lv-LV" b="1" dirty="0">
                <a:solidFill>
                  <a:prstClr val="white"/>
                </a:solidFill>
              </a:rPr>
              <a:t>Līdzfinansējums: </a:t>
            </a:r>
            <a:r>
              <a:rPr lang="lv-LV" b="1" dirty="0" smtClean="0">
                <a:solidFill>
                  <a:prstClr val="white"/>
                </a:solidFill>
              </a:rPr>
              <a:t>319,85 EUR</a:t>
            </a:r>
          </a:p>
          <a:p>
            <a:pPr lvl="0"/>
            <a:endParaRPr lang="lv-LV" b="1" dirty="0">
              <a:solidFill>
                <a:prstClr val="white"/>
              </a:solidFill>
            </a:endParaRPr>
          </a:p>
          <a:p>
            <a:pPr lvl="0"/>
            <a:r>
              <a:rPr lang="lv-LV" b="1" dirty="0" smtClean="0"/>
              <a:t>Izveidota </a:t>
            </a:r>
            <a:r>
              <a:rPr lang="lv-LV" b="1" dirty="0"/>
              <a:t>estētiskās vides </a:t>
            </a:r>
            <a:r>
              <a:rPr lang="lv-LV" b="1" dirty="0" smtClean="0"/>
              <a:t>studija Pūres pamatskolas Jaunsātu filiālē. </a:t>
            </a:r>
            <a:endParaRPr lang="lv-LV" b="1" dirty="0">
              <a:solidFill>
                <a:prstClr val="white"/>
              </a:solidFill>
            </a:endParaRPr>
          </a:p>
        </p:txBody>
      </p:sp>
      <p:sp>
        <p:nvSpPr>
          <p:cNvPr id="10" name="TextBox 9"/>
          <p:cNvSpPr txBox="1"/>
          <p:nvPr/>
        </p:nvSpPr>
        <p:spPr>
          <a:xfrm>
            <a:off x="5293276" y="-26951"/>
            <a:ext cx="2228495" cy="923330"/>
          </a:xfrm>
          <a:prstGeom prst="rect">
            <a:avLst/>
          </a:prstGeom>
          <a:noFill/>
        </p:spPr>
        <p:txBody>
          <a:bodyPr wrap="none" rtlCol="0">
            <a:spAutoFit/>
          </a:bodyPr>
          <a:lstStyle/>
          <a:p>
            <a:pPr algn="ctr"/>
            <a:r>
              <a:rPr lang="lv-LV" b="1" dirty="0">
                <a:solidFill>
                  <a:schemeClr val="bg1"/>
                </a:solidFill>
              </a:rPr>
              <a:t>Biedrība Atbalsts </a:t>
            </a:r>
            <a:endParaRPr lang="lv-LV" b="1" dirty="0" smtClean="0">
              <a:solidFill>
                <a:schemeClr val="bg1"/>
              </a:solidFill>
            </a:endParaRPr>
          </a:p>
          <a:p>
            <a:pPr algn="ctr"/>
            <a:r>
              <a:rPr lang="lv-LV" b="1" dirty="0" smtClean="0">
                <a:solidFill>
                  <a:schemeClr val="bg1"/>
                </a:solidFill>
              </a:rPr>
              <a:t>Pūres </a:t>
            </a:r>
            <a:r>
              <a:rPr lang="lv-LV" b="1" dirty="0">
                <a:solidFill>
                  <a:schemeClr val="bg1"/>
                </a:solidFill>
              </a:rPr>
              <a:t>pamatskolai</a:t>
            </a:r>
          </a:p>
          <a:p>
            <a:endParaRPr lang="lv-LV" dirty="0"/>
          </a:p>
        </p:txBody>
      </p:sp>
      <p:pic>
        <p:nvPicPr>
          <p:cNvPr id="2" name="Attēls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056" y="3861048"/>
            <a:ext cx="3084334" cy="2313251"/>
          </a:xfrm>
          <a:prstGeom prst="rect">
            <a:avLst/>
          </a:prstGeom>
          <a:ln>
            <a:solidFill>
              <a:schemeClr val="tx2"/>
            </a:solidFill>
          </a:ln>
        </p:spPr>
      </p:pic>
      <p:pic>
        <p:nvPicPr>
          <p:cNvPr id="5" name="Attēls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6056" y="1324363"/>
            <a:ext cx="3106801" cy="2330516"/>
          </a:xfrm>
          <a:prstGeom prst="rect">
            <a:avLst/>
          </a:prstGeom>
          <a:ln>
            <a:solidFill>
              <a:schemeClr val="tx2"/>
            </a:solidFill>
          </a:ln>
        </p:spPr>
      </p:pic>
    </p:spTree>
    <p:extLst>
      <p:ext uri="{BB962C8B-B14F-4D97-AF65-F5344CB8AC3E}">
        <p14:creationId xmlns:p14="http://schemas.microsoft.com/office/powerpoint/2010/main" val="31419085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isnstūris 2"/>
          <p:cNvSpPr/>
          <p:nvPr/>
        </p:nvSpPr>
        <p:spPr>
          <a:xfrm>
            <a:off x="1765258" y="1124744"/>
            <a:ext cx="4464496" cy="115212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t>Jaunpils pils un Jaunpils ūdensdzirnavu noformējuma elementi</a:t>
            </a:r>
            <a:endParaRPr lang="lv-LV" b="1" dirty="0" smtClean="0"/>
          </a:p>
        </p:txBody>
      </p:sp>
      <p:sp>
        <p:nvSpPr>
          <p:cNvPr id="4" name="Taisnstūris 3"/>
          <p:cNvSpPr/>
          <p:nvPr/>
        </p:nvSpPr>
        <p:spPr>
          <a:xfrm>
            <a:off x="1780270" y="2564904"/>
            <a:ext cx="4464496" cy="252028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lv-LV" b="1" dirty="0">
                <a:solidFill>
                  <a:prstClr val="white"/>
                </a:solidFill>
              </a:rPr>
              <a:t>Piešķirtais finansējums: </a:t>
            </a:r>
            <a:r>
              <a:rPr lang="lv-LV" b="1" dirty="0" smtClean="0">
                <a:solidFill>
                  <a:prstClr val="white"/>
                </a:solidFill>
              </a:rPr>
              <a:t>1000,00 </a:t>
            </a:r>
            <a:r>
              <a:rPr lang="lv-LV" b="1" dirty="0">
                <a:solidFill>
                  <a:prstClr val="white"/>
                </a:solidFill>
              </a:rPr>
              <a:t>EUR</a:t>
            </a:r>
          </a:p>
          <a:p>
            <a:pPr lvl="0"/>
            <a:r>
              <a:rPr lang="lv-LV" b="1" dirty="0">
                <a:solidFill>
                  <a:prstClr val="white"/>
                </a:solidFill>
              </a:rPr>
              <a:t>Līdzfinansējums: </a:t>
            </a:r>
            <a:r>
              <a:rPr lang="lv-LV" b="1" dirty="0" smtClean="0">
                <a:solidFill>
                  <a:prstClr val="white"/>
                </a:solidFill>
              </a:rPr>
              <a:t>257,44 EUR</a:t>
            </a:r>
          </a:p>
          <a:p>
            <a:pPr lvl="0"/>
            <a:endParaRPr lang="lv-LV" b="1" dirty="0">
              <a:solidFill>
                <a:prstClr val="white"/>
              </a:solidFill>
            </a:endParaRPr>
          </a:p>
          <a:p>
            <a:pPr lvl="0"/>
            <a:r>
              <a:rPr lang="lv-LV" b="1" dirty="0" smtClean="0"/>
              <a:t>Izveidotas </a:t>
            </a:r>
            <a:r>
              <a:rPr lang="lv-LV" b="1" dirty="0" err="1" smtClean="0"/>
              <a:t>orgstikla</a:t>
            </a:r>
            <a:r>
              <a:rPr lang="lv-LV" b="1" dirty="0" smtClean="0"/>
              <a:t> plāksnes ar logo, norādes un aizlieguma zīmes Jaunpils pils āra teritorijā, pils pagalmā un pie Jaunpils ūdensdzirnavu kompleksa.</a:t>
            </a:r>
            <a:endParaRPr lang="lv-LV" b="1" dirty="0">
              <a:solidFill>
                <a:prstClr val="white"/>
              </a:solidFill>
            </a:endParaRPr>
          </a:p>
        </p:txBody>
      </p:sp>
      <p:sp>
        <p:nvSpPr>
          <p:cNvPr id="10" name="TextBox 9"/>
          <p:cNvSpPr txBox="1"/>
          <p:nvPr/>
        </p:nvSpPr>
        <p:spPr>
          <a:xfrm>
            <a:off x="4644008" y="116632"/>
            <a:ext cx="3201517" cy="646331"/>
          </a:xfrm>
          <a:prstGeom prst="rect">
            <a:avLst/>
          </a:prstGeom>
          <a:noFill/>
        </p:spPr>
        <p:txBody>
          <a:bodyPr wrap="none" rtlCol="0">
            <a:spAutoFit/>
          </a:bodyPr>
          <a:lstStyle/>
          <a:p>
            <a:r>
              <a:rPr lang="lv-LV" b="1" dirty="0">
                <a:solidFill>
                  <a:schemeClr val="bg1"/>
                </a:solidFill>
              </a:rPr>
              <a:t>Biedrība Baltais </a:t>
            </a:r>
            <a:r>
              <a:rPr lang="lv-LV" b="1" dirty="0" err="1">
                <a:solidFill>
                  <a:schemeClr val="bg1"/>
                </a:solidFill>
              </a:rPr>
              <a:t>laimeslācis</a:t>
            </a:r>
            <a:endParaRPr lang="lv-LV" b="1" dirty="0">
              <a:solidFill>
                <a:schemeClr val="bg1"/>
              </a:solidFill>
            </a:endParaRPr>
          </a:p>
          <a:p>
            <a:endParaRPr lang="lv-LV" dirty="0"/>
          </a:p>
        </p:txBody>
      </p:sp>
    </p:spTree>
    <p:extLst>
      <p:ext uri="{BB962C8B-B14F-4D97-AF65-F5344CB8AC3E}">
        <p14:creationId xmlns:p14="http://schemas.microsoft.com/office/powerpoint/2010/main" val="37584992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isnstūris 2"/>
          <p:cNvSpPr/>
          <p:nvPr/>
        </p:nvSpPr>
        <p:spPr>
          <a:xfrm>
            <a:off x="1115616" y="1137867"/>
            <a:ext cx="3600400" cy="93610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t>Rakstības terapija</a:t>
            </a:r>
            <a:endParaRPr lang="lv-LV" b="1" dirty="0" smtClean="0"/>
          </a:p>
        </p:txBody>
      </p:sp>
      <p:sp>
        <p:nvSpPr>
          <p:cNvPr id="4" name="Taisnstūris 3"/>
          <p:cNvSpPr/>
          <p:nvPr/>
        </p:nvSpPr>
        <p:spPr>
          <a:xfrm>
            <a:off x="5292080" y="1137866"/>
            <a:ext cx="2952328" cy="430725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lv-LV" b="1" dirty="0">
                <a:solidFill>
                  <a:prstClr val="white"/>
                </a:solidFill>
              </a:rPr>
              <a:t>Piešķirtais finansējums: </a:t>
            </a:r>
            <a:r>
              <a:rPr lang="lv-LV" b="1" dirty="0" smtClean="0">
                <a:solidFill>
                  <a:prstClr val="white"/>
                </a:solidFill>
              </a:rPr>
              <a:t>800,00 </a:t>
            </a:r>
            <a:r>
              <a:rPr lang="lv-LV" b="1" dirty="0">
                <a:solidFill>
                  <a:prstClr val="white"/>
                </a:solidFill>
              </a:rPr>
              <a:t>EUR</a:t>
            </a:r>
          </a:p>
          <a:p>
            <a:pPr lvl="0"/>
            <a:r>
              <a:rPr lang="lv-LV" b="1" dirty="0">
                <a:solidFill>
                  <a:prstClr val="white"/>
                </a:solidFill>
              </a:rPr>
              <a:t>Līdzfinansējums: </a:t>
            </a:r>
            <a:r>
              <a:rPr lang="lv-LV" b="1" dirty="0" smtClean="0">
                <a:solidFill>
                  <a:prstClr val="white"/>
                </a:solidFill>
              </a:rPr>
              <a:t>200,00 EUR</a:t>
            </a:r>
          </a:p>
          <a:p>
            <a:pPr lvl="0"/>
            <a:endParaRPr lang="lv-LV" b="1" dirty="0">
              <a:solidFill>
                <a:prstClr val="white"/>
              </a:solidFill>
            </a:endParaRPr>
          </a:p>
          <a:p>
            <a:pPr lvl="0"/>
            <a:r>
              <a:rPr lang="lv-LV" b="1" dirty="0" err="1" smtClean="0"/>
              <a:t>Kultūrvietas</a:t>
            </a:r>
            <a:r>
              <a:rPr lang="lv-LV" b="1" dirty="0" smtClean="0"/>
              <a:t> izveide </a:t>
            </a:r>
            <a:r>
              <a:rPr lang="lv-LV" b="1" dirty="0"/>
              <a:t>Jāņa </a:t>
            </a:r>
            <a:r>
              <a:rPr lang="lv-LV" b="1" dirty="0" err="1"/>
              <a:t>Baltvilka</a:t>
            </a:r>
            <a:r>
              <a:rPr lang="lv-LV" b="1" dirty="0"/>
              <a:t> </a:t>
            </a:r>
            <a:r>
              <a:rPr lang="lv-LV" b="1" dirty="0" smtClean="0"/>
              <a:t>dzimtajās </a:t>
            </a:r>
            <a:r>
              <a:rPr lang="lv-LV" b="1" dirty="0"/>
              <a:t>mājās</a:t>
            </a:r>
            <a:r>
              <a:rPr lang="lv-LV" b="1" dirty="0" smtClean="0"/>
              <a:t>, izgatavota un uzstādīta rakstu </a:t>
            </a:r>
            <a:r>
              <a:rPr lang="lv-LV" b="1" dirty="0"/>
              <a:t>krājumu </a:t>
            </a:r>
            <a:r>
              <a:rPr lang="lv-LV" b="1" dirty="0" smtClean="0"/>
              <a:t>kaste, labiekārtota teritorija, noorganizēti pasākumi Rakstu stāstu vakars un Rakstniecības terapija.</a:t>
            </a:r>
            <a:endParaRPr lang="lv-LV" b="1" dirty="0">
              <a:solidFill>
                <a:prstClr val="white"/>
              </a:solidFill>
            </a:endParaRPr>
          </a:p>
        </p:txBody>
      </p:sp>
      <p:sp>
        <p:nvSpPr>
          <p:cNvPr id="10" name="TextBox 9"/>
          <p:cNvSpPr txBox="1"/>
          <p:nvPr/>
        </p:nvSpPr>
        <p:spPr>
          <a:xfrm>
            <a:off x="4860032" y="116632"/>
            <a:ext cx="3004349" cy="369332"/>
          </a:xfrm>
          <a:prstGeom prst="rect">
            <a:avLst/>
          </a:prstGeom>
          <a:noFill/>
        </p:spPr>
        <p:txBody>
          <a:bodyPr wrap="none" rtlCol="0">
            <a:spAutoFit/>
          </a:bodyPr>
          <a:lstStyle/>
          <a:p>
            <a:r>
              <a:rPr lang="lv-LV" b="1" dirty="0">
                <a:solidFill>
                  <a:schemeClr val="bg1"/>
                </a:solidFill>
              </a:rPr>
              <a:t>Biedrība Baltā vilka takas</a:t>
            </a:r>
            <a:endParaRPr lang="lv-LV" dirty="0"/>
          </a:p>
        </p:txBody>
      </p:sp>
      <p:pic>
        <p:nvPicPr>
          <p:cNvPr id="2" name="Attēls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7824" y="2319078"/>
            <a:ext cx="2082726" cy="3126042"/>
          </a:xfrm>
          <a:prstGeom prst="rect">
            <a:avLst/>
          </a:prstGeom>
          <a:ln>
            <a:solidFill>
              <a:schemeClr val="tx2"/>
            </a:solidFill>
          </a:ln>
        </p:spPr>
      </p:pic>
      <p:pic>
        <p:nvPicPr>
          <p:cNvPr id="6" name="Attēls 5"/>
          <p:cNvPicPr>
            <a:picLocks noChangeAspect="1"/>
          </p:cNvPicPr>
          <p:nvPr/>
        </p:nvPicPr>
        <p:blipFill rotWithShape="1">
          <a:blip r:embed="rId4" cstate="print">
            <a:extLst>
              <a:ext uri="{28A0092B-C50C-407E-A947-70E740481C1C}">
                <a14:useLocalDpi xmlns:a14="http://schemas.microsoft.com/office/drawing/2010/main" val="0"/>
              </a:ext>
            </a:extLst>
          </a:blip>
          <a:srcRect l="-20639" t="12000" r="16882" b="-6451"/>
          <a:stretch/>
        </p:blipFill>
        <p:spPr>
          <a:xfrm rot="5400000">
            <a:off x="-267275" y="2346974"/>
            <a:ext cx="3904972" cy="2291320"/>
          </a:xfrm>
          <a:prstGeom prst="rect">
            <a:avLst/>
          </a:prstGeom>
        </p:spPr>
      </p:pic>
    </p:spTree>
    <p:extLst>
      <p:ext uri="{BB962C8B-B14F-4D97-AF65-F5344CB8AC3E}">
        <p14:creationId xmlns:p14="http://schemas.microsoft.com/office/powerpoint/2010/main" val="12571557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isnstūris 2"/>
          <p:cNvSpPr/>
          <p:nvPr/>
        </p:nvSpPr>
        <p:spPr>
          <a:xfrm>
            <a:off x="971600" y="1340768"/>
            <a:ext cx="3528392" cy="115212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t>Smārdes </a:t>
            </a:r>
            <a:r>
              <a:rPr lang="lv-LV" b="1" dirty="0"/>
              <a:t>stadiona </a:t>
            </a:r>
            <a:r>
              <a:rPr lang="lv-LV" b="1" dirty="0" smtClean="0"/>
              <a:t>labiekārtošana</a:t>
            </a:r>
          </a:p>
        </p:txBody>
      </p:sp>
      <p:sp>
        <p:nvSpPr>
          <p:cNvPr id="4" name="Taisnstūris 3"/>
          <p:cNvSpPr/>
          <p:nvPr/>
        </p:nvSpPr>
        <p:spPr>
          <a:xfrm>
            <a:off x="971600" y="2780928"/>
            <a:ext cx="3528392" cy="2304256"/>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lv-LV" b="1" dirty="0">
                <a:solidFill>
                  <a:prstClr val="white"/>
                </a:solidFill>
              </a:rPr>
              <a:t>Piešķirtais finansējums: </a:t>
            </a:r>
            <a:r>
              <a:rPr lang="lv-LV" b="1" dirty="0" smtClean="0">
                <a:solidFill>
                  <a:prstClr val="white"/>
                </a:solidFill>
              </a:rPr>
              <a:t>943,80 </a:t>
            </a:r>
            <a:r>
              <a:rPr lang="lv-LV" b="1" dirty="0">
                <a:solidFill>
                  <a:prstClr val="white"/>
                </a:solidFill>
              </a:rPr>
              <a:t>EUR</a:t>
            </a:r>
          </a:p>
          <a:p>
            <a:pPr lvl="0"/>
            <a:r>
              <a:rPr lang="lv-LV" b="1" dirty="0">
                <a:solidFill>
                  <a:prstClr val="white"/>
                </a:solidFill>
              </a:rPr>
              <a:t>Līdzfinansējums: </a:t>
            </a:r>
            <a:r>
              <a:rPr lang="lv-LV" b="1" dirty="0" smtClean="0">
                <a:solidFill>
                  <a:prstClr val="white"/>
                </a:solidFill>
              </a:rPr>
              <a:t>228,68 EUR</a:t>
            </a:r>
          </a:p>
          <a:p>
            <a:pPr lvl="0"/>
            <a:endParaRPr lang="lv-LV" b="1" dirty="0">
              <a:solidFill>
                <a:prstClr val="white"/>
              </a:solidFill>
            </a:endParaRPr>
          </a:p>
          <a:p>
            <a:pPr lvl="0"/>
            <a:r>
              <a:rPr lang="lv-LV" b="1" dirty="0" smtClean="0"/>
              <a:t>Smārdes stadionā izveidota nojume/mantu glabātava (5.8x3.4m), </a:t>
            </a:r>
            <a:r>
              <a:rPr lang="lv-LV" b="1" dirty="0"/>
              <a:t>koka </a:t>
            </a:r>
            <a:r>
              <a:rPr lang="lv-LV" b="1" dirty="0" smtClean="0"/>
              <a:t>konstrukcija.</a:t>
            </a:r>
            <a:endParaRPr lang="lv-LV" b="1" dirty="0">
              <a:solidFill>
                <a:prstClr val="white"/>
              </a:solidFill>
            </a:endParaRPr>
          </a:p>
        </p:txBody>
      </p:sp>
      <p:pic>
        <p:nvPicPr>
          <p:cNvPr id="7" name="Attēls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1" y="1013614"/>
            <a:ext cx="3238769" cy="2429077"/>
          </a:xfrm>
          <a:prstGeom prst="rect">
            <a:avLst/>
          </a:prstGeom>
          <a:ln>
            <a:solidFill>
              <a:schemeClr val="accent1">
                <a:lumMod val="75000"/>
              </a:schemeClr>
            </a:solidFill>
          </a:ln>
        </p:spPr>
      </p:pic>
      <p:pic>
        <p:nvPicPr>
          <p:cNvPr id="8" name="Attēls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0030" y="3645023"/>
            <a:ext cx="3238769" cy="2429077"/>
          </a:xfrm>
          <a:prstGeom prst="rect">
            <a:avLst/>
          </a:prstGeom>
          <a:ln>
            <a:solidFill>
              <a:schemeClr val="accent1">
                <a:lumMod val="75000"/>
              </a:schemeClr>
            </a:solidFill>
          </a:ln>
        </p:spPr>
      </p:pic>
      <p:sp>
        <p:nvSpPr>
          <p:cNvPr id="10" name="TextBox 9"/>
          <p:cNvSpPr txBox="1"/>
          <p:nvPr/>
        </p:nvSpPr>
        <p:spPr>
          <a:xfrm>
            <a:off x="4644008" y="116632"/>
            <a:ext cx="3454793" cy="646331"/>
          </a:xfrm>
          <a:prstGeom prst="rect">
            <a:avLst/>
          </a:prstGeom>
          <a:noFill/>
        </p:spPr>
        <p:txBody>
          <a:bodyPr wrap="none" rtlCol="0">
            <a:spAutoFit/>
          </a:bodyPr>
          <a:lstStyle/>
          <a:p>
            <a:r>
              <a:rPr lang="lv-LV" b="1" dirty="0">
                <a:solidFill>
                  <a:schemeClr val="bg1"/>
                </a:solidFill>
              </a:rPr>
              <a:t>Biedrība Sporta klubs Brīvsolis</a:t>
            </a:r>
          </a:p>
          <a:p>
            <a:endParaRPr lang="lv-LV" dirty="0"/>
          </a:p>
        </p:txBody>
      </p:sp>
    </p:spTree>
    <p:extLst>
      <p:ext uri="{BB962C8B-B14F-4D97-AF65-F5344CB8AC3E}">
        <p14:creationId xmlns:p14="http://schemas.microsoft.com/office/powerpoint/2010/main" val="18415182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isnstūris 2"/>
          <p:cNvSpPr/>
          <p:nvPr/>
        </p:nvSpPr>
        <p:spPr>
          <a:xfrm>
            <a:off x="746493" y="1124744"/>
            <a:ext cx="4401570" cy="115212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t>Pie mums ir ko redzēt un baudīt!</a:t>
            </a:r>
            <a:endParaRPr lang="lv-LV" b="1" dirty="0" smtClean="0"/>
          </a:p>
        </p:txBody>
      </p:sp>
      <p:sp>
        <p:nvSpPr>
          <p:cNvPr id="4" name="Taisnstūris 3"/>
          <p:cNvSpPr/>
          <p:nvPr/>
        </p:nvSpPr>
        <p:spPr>
          <a:xfrm>
            <a:off x="746493" y="2537748"/>
            <a:ext cx="4401571" cy="309634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lv-LV" b="1" dirty="0">
                <a:solidFill>
                  <a:prstClr val="white"/>
                </a:solidFill>
              </a:rPr>
              <a:t>Piešķirtais finansējums: </a:t>
            </a:r>
            <a:r>
              <a:rPr lang="lv-LV" b="1" dirty="0" smtClean="0">
                <a:solidFill>
                  <a:prstClr val="white"/>
                </a:solidFill>
              </a:rPr>
              <a:t>999,37 </a:t>
            </a:r>
            <a:r>
              <a:rPr lang="lv-LV" b="1" dirty="0">
                <a:solidFill>
                  <a:prstClr val="white"/>
                </a:solidFill>
              </a:rPr>
              <a:t>EUR</a:t>
            </a:r>
          </a:p>
          <a:p>
            <a:pPr lvl="0"/>
            <a:r>
              <a:rPr lang="lv-LV" b="1" dirty="0">
                <a:solidFill>
                  <a:prstClr val="white"/>
                </a:solidFill>
              </a:rPr>
              <a:t>Līdzfinansējums: </a:t>
            </a:r>
            <a:r>
              <a:rPr lang="lv-LV" b="1" dirty="0" smtClean="0">
                <a:solidFill>
                  <a:prstClr val="white"/>
                </a:solidFill>
              </a:rPr>
              <a:t>1164,33 EUR</a:t>
            </a:r>
          </a:p>
          <a:p>
            <a:pPr lvl="0"/>
            <a:endParaRPr lang="lv-LV" b="1" dirty="0">
              <a:solidFill>
                <a:prstClr val="white"/>
              </a:solidFill>
            </a:endParaRPr>
          </a:p>
          <a:p>
            <a:pPr lvl="0"/>
            <a:r>
              <a:rPr lang="lv-LV" b="1" dirty="0" smtClean="0"/>
              <a:t>Izveidoti divi informācijas stendi ar karti un informāciju tūrisma objektu un vietējo uzņēmumu popularizēšanai Zemītes pagastā un tuvākajā apkārtnē. Stendi tika izvietoti Zemītes centrā pie veikala Vītoli un Zemītes Tautas nama.</a:t>
            </a:r>
            <a:endParaRPr lang="lv-LV" b="1" dirty="0">
              <a:solidFill>
                <a:prstClr val="white"/>
              </a:solidFill>
            </a:endParaRPr>
          </a:p>
        </p:txBody>
      </p:sp>
      <p:sp>
        <p:nvSpPr>
          <p:cNvPr id="10" name="TextBox 9"/>
          <p:cNvSpPr txBox="1"/>
          <p:nvPr/>
        </p:nvSpPr>
        <p:spPr>
          <a:xfrm>
            <a:off x="5076056" y="116631"/>
            <a:ext cx="2694969" cy="646331"/>
          </a:xfrm>
          <a:prstGeom prst="rect">
            <a:avLst/>
          </a:prstGeom>
          <a:noFill/>
        </p:spPr>
        <p:txBody>
          <a:bodyPr wrap="none" rtlCol="0">
            <a:spAutoFit/>
          </a:bodyPr>
          <a:lstStyle/>
          <a:p>
            <a:r>
              <a:rPr lang="lv-LV" b="1" dirty="0">
                <a:solidFill>
                  <a:schemeClr val="bg1"/>
                </a:solidFill>
              </a:rPr>
              <a:t>Biedrība Dzirnavstrauts</a:t>
            </a:r>
          </a:p>
          <a:p>
            <a:endParaRPr lang="lv-LV" dirty="0"/>
          </a:p>
        </p:txBody>
      </p:sp>
      <p:pic>
        <p:nvPicPr>
          <p:cNvPr id="2" name="Attēls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096" y="1122598"/>
            <a:ext cx="2939819" cy="2204864"/>
          </a:xfrm>
          <a:prstGeom prst="rect">
            <a:avLst/>
          </a:prstGeom>
          <a:ln>
            <a:solidFill>
              <a:schemeClr val="tx2"/>
            </a:solidFill>
          </a:ln>
        </p:spPr>
      </p:pic>
      <p:pic>
        <p:nvPicPr>
          <p:cNvPr id="5" name="Attēls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3551" y="3573016"/>
            <a:ext cx="2976331" cy="2232248"/>
          </a:xfrm>
          <a:prstGeom prst="rect">
            <a:avLst/>
          </a:prstGeom>
          <a:ln>
            <a:solidFill>
              <a:schemeClr val="tx2"/>
            </a:solidFill>
          </a:ln>
        </p:spPr>
      </p:pic>
    </p:spTree>
    <p:extLst>
      <p:ext uri="{BB962C8B-B14F-4D97-AF65-F5344CB8AC3E}">
        <p14:creationId xmlns:p14="http://schemas.microsoft.com/office/powerpoint/2010/main" val="29066399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Grezns">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ēma">
  <a:themeElements>
    <a:clrScheme name="Iestād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estād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estād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3750</TotalTime>
  <Words>1319</Words>
  <Application>Microsoft Office PowerPoint</Application>
  <PresentationFormat>Slaidrāde ekrānā (4:3)</PresentationFormat>
  <Paragraphs>261</Paragraphs>
  <Slides>32</Slides>
  <Notes>30</Notes>
  <HiddenSlides>0</HiddenSlides>
  <MMClips>0</MMClips>
  <ScaleCrop>false</ScaleCrop>
  <HeadingPairs>
    <vt:vector size="4" baseType="variant">
      <vt:variant>
        <vt:lpstr>Dizains</vt:lpstr>
      </vt:variant>
      <vt:variant>
        <vt:i4>1</vt:i4>
      </vt:variant>
      <vt:variant>
        <vt:lpstr>Slaidu virsraksti</vt:lpstr>
      </vt:variant>
      <vt:variant>
        <vt:i4>32</vt:i4>
      </vt:variant>
    </vt:vector>
  </HeadingPairs>
  <TitlesOfParts>
    <vt:vector size="33" baseType="lpstr">
      <vt:lpstr>Austin</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Lietotajs</dc:creator>
  <cp:lastModifiedBy>Lietotajs</cp:lastModifiedBy>
  <cp:revision>309</cp:revision>
  <dcterms:created xsi:type="dcterms:W3CDTF">2023-01-10T06:51:08Z</dcterms:created>
  <dcterms:modified xsi:type="dcterms:W3CDTF">2024-01-31T07:48:08Z</dcterms:modified>
</cp:coreProperties>
</file>